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Lora" pitchFamily="2" charset="77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763"/>
    <p:restoredTop sz="94650"/>
  </p:normalViewPr>
  <p:slideViewPr>
    <p:cSldViewPr snapToGrid="0">
      <p:cViewPr varScale="1">
        <p:scale>
          <a:sx n="120" d="100"/>
          <a:sy n="120" d="100"/>
        </p:scale>
        <p:origin x="3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jpg>
</file>

<file path=ppt/media/image10.jpg>
</file>

<file path=ppt/media/image11.png>
</file>

<file path=ppt/media/image12.jpg>
</file>

<file path=ppt/media/image13.png>
</file>

<file path=ppt/media/image14.jpg>
</file>

<file path=ppt/media/image15.png>
</file>

<file path=ppt/media/image16.png>
</file>

<file path=ppt/media/image17.png>
</file>

<file path=ppt/media/image2.png>
</file>

<file path=ppt/media/image3.jpg>
</file>

<file path=ppt/media/image4.pn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83cb0ee06d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g283cb0ee06d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248a97967bb_1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248a97967bb_1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477beb4465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g2477beb4465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477beb4465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g2477beb4465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48a97967bb_1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g248a97967bb_1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D31A2A"/>
            </a:gs>
            <a:gs pos="68000">
              <a:schemeClr val="lt2"/>
            </a:gs>
            <a:gs pos="100000">
              <a:srgbClr val="710C04"/>
            </a:gs>
          </a:gsLst>
          <a:lin ang="2700000" scaled="0"/>
        </a:gra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/>
          <p:nvPr/>
        </p:nvSpPr>
        <p:spPr>
          <a:xfrm rot="5400000">
            <a:off x="4271833" y="2174494"/>
            <a:ext cx="216829" cy="186922"/>
          </a:xfrm>
          <a:prstGeom prst="triangle">
            <a:avLst>
              <a:gd name="adj" fmla="val 50000"/>
            </a:avLst>
          </a:prstGeom>
          <a:solidFill>
            <a:schemeClr val="accent6">
              <a:alpha val="9490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13"/>
          <p:cNvSpPr/>
          <p:nvPr/>
        </p:nvSpPr>
        <p:spPr>
          <a:xfrm rot="5400000">
            <a:off x="352749" y="1151201"/>
            <a:ext cx="314267" cy="270920"/>
          </a:xfrm>
          <a:prstGeom prst="triangle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3"/>
          <p:cNvSpPr/>
          <p:nvPr/>
        </p:nvSpPr>
        <p:spPr>
          <a:xfrm rot="5400000">
            <a:off x="5210205" y="1652998"/>
            <a:ext cx="247107" cy="213024"/>
          </a:xfrm>
          <a:prstGeom prst="triangle">
            <a:avLst>
              <a:gd name="adj" fmla="val 50000"/>
            </a:avLst>
          </a:prstGeom>
          <a:solidFill>
            <a:schemeClr val="accent6">
              <a:alpha val="53725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13"/>
          <p:cNvSpPr/>
          <p:nvPr/>
        </p:nvSpPr>
        <p:spPr>
          <a:xfrm rot="5400000">
            <a:off x="206451" y="307796"/>
            <a:ext cx="471402" cy="406381"/>
          </a:xfrm>
          <a:prstGeom prst="triangle">
            <a:avLst>
              <a:gd name="adj" fmla="val 50000"/>
            </a:avLst>
          </a:prstGeom>
          <a:solidFill>
            <a:schemeClr val="accent6">
              <a:alpha val="53725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Google Shape;88;p13"/>
          <p:cNvSpPr/>
          <p:nvPr/>
        </p:nvSpPr>
        <p:spPr>
          <a:xfrm rot="5400000">
            <a:off x="1267149" y="768362"/>
            <a:ext cx="314267" cy="270920"/>
          </a:xfrm>
          <a:prstGeom prst="triangle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3"/>
          <p:cNvSpPr/>
          <p:nvPr/>
        </p:nvSpPr>
        <p:spPr>
          <a:xfrm rot="5400000">
            <a:off x="1108249" y="1259266"/>
            <a:ext cx="193948" cy="167197"/>
          </a:xfrm>
          <a:prstGeom prst="triangle">
            <a:avLst>
              <a:gd name="adj" fmla="val 50000"/>
            </a:avLst>
          </a:prstGeom>
          <a:solidFill>
            <a:schemeClr val="accent6">
              <a:alpha val="53725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3"/>
          <p:cNvSpPr/>
          <p:nvPr/>
        </p:nvSpPr>
        <p:spPr>
          <a:xfrm rot="5400000">
            <a:off x="2446252" y="381698"/>
            <a:ext cx="471403" cy="406382"/>
          </a:xfrm>
          <a:prstGeom prst="triangle">
            <a:avLst>
              <a:gd name="adj" fmla="val 50000"/>
            </a:avLst>
          </a:prstGeom>
          <a:solidFill>
            <a:schemeClr val="accent6">
              <a:alpha val="53725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3"/>
          <p:cNvSpPr/>
          <p:nvPr/>
        </p:nvSpPr>
        <p:spPr>
          <a:xfrm rot="5400000">
            <a:off x="2674485" y="1267564"/>
            <a:ext cx="314267" cy="270920"/>
          </a:xfrm>
          <a:prstGeom prst="triangle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13"/>
          <p:cNvSpPr/>
          <p:nvPr/>
        </p:nvSpPr>
        <p:spPr>
          <a:xfrm rot="5400000">
            <a:off x="3729904" y="1433849"/>
            <a:ext cx="390307" cy="336472"/>
          </a:xfrm>
          <a:prstGeom prst="triangle">
            <a:avLst>
              <a:gd name="adj" fmla="val 50000"/>
            </a:avLst>
          </a:prstGeom>
          <a:solidFill>
            <a:schemeClr val="accent6">
              <a:alpha val="53725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13"/>
          <p:cNvSpPr/>
          <p:nvPr/>
        </p:nvSpPr>
        <p:spPr>
          <a:xfrm rot="5400000">
            <a:off x="4582566" y="1824008"/>
            <a:ext cx="247107" cy="213024"/>
          </a:xfrm>
          <a:prstGeom prst="triangle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13"/>
          <p:cNvSpPr/>
          <p:nvPr/>
        </p:nvSpPr>
        <p:spPr>
          <a:xfrm rot="-5400000" flipH="1">
            <a:off x="5108589" y="2345776"/>
            <a:ext cx="190348" cy="164094"/>
          </a:xfrm>
          <a:prstGeom prst="triangle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5" name="Google Shape;95;p13"/>
          <p:cNvGrpSpPr/>
          <p:nvPr/>
        </p:nvGrpSpPr>
        <p:grpSpPr>
          <a:xfrm>
            <a:off x="5933817" y="2533212"/>
            <a:ext cx="5871300" cy="2883981"/>
            <a:chOff x="5933817" y="2332649"/>
            <a:chExt cx="5871300" cy="2883981"/>
          </a:xfrm>
        </p:grpSpPr>
        <p:sp>
          <p:nvSpPr>
            <p:cNvPr id="96" name="Google Shape;96;p13"/>
            <p:cNvSpPr txBox="1"/>
            <p:nvPr/>
          </p:nvSpPr>
          <p:spPr>
            <a:xfrm>
              <a:off x="5933817" y="2332649"/>
              <a:ext cx="5871300" cy="212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600" b="1">
                  <a:solidFill>
                    <a:schemeClr val="lt1"/>
                  </a:solidFill>
                  <a:latin typeface="Lora"/>
                  <a:ea typeface="Lora"/>
                  <a:cs typeface="Lora"/>
                  <a:sym typeface="Lora"/>
                </a:rPr>
                <a:t>Food Delivery Analysis</a:t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97" name="Google Shape;97;p13"/>
            <p:cNvSpPr txBox="1"/>
            <p:nvPr/>
          </p:nvSpPr>
          <p:spPr>
            <a:xfrm>
              <a:off x="5933817" y="4693430"/>
              <a:ext cx="5637000" cy="52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D1D5DB"/>
                  </a:solidFill>
                  <a:latin typeface="Lora"/>
                  <a:ea typeface="Lora"/>
                  <a:cs typeface="Lora"/>
                  <a:sym typeface="Lora"/>
                </a:rPr>
                <a:t>Time taken by the Drivers to pick up the</a:t>
              </a:r>
              <a:r>
                <a:rPr lang="en-US" sz="1400" b="0" i="0">
                  <a:solidFill>
                    <a:srgbClr val="D1D5DB"/>
                  </a:solidFill>
                  <a:latin typeface="Lora"/>
                  <a:ea typeface="Lora"/>
                  <a:cs typeface="Lora"/>
                  <a:sym typeface="Lora"/>
                </a:rPr>
                <a:t> </a:t>
              </a:r>
              <a:r>
                <a:rPr lang="en-US">
                  <a:solidFill>
                    <a:srgbClr val="D1D5DB"/>
                  </a:solidFill>
                  <a:latin typeface="Lora"/>
                  <a:ea typeface="Lora"/>
                  <a:cs typeface="Lora"/>
                  <a:sym typeface="Lora"/>
                </a:rPr>
                <a:t>orders </a:t>
              </a:r>
              <a:r>
                <a:rPr lang="en-US" sz="1400" b="0" i="0">
                  <a:solidFill>
                    <a:srgbClr val="D1D5DB"/>
                  </a:solidFill>
                  <a:latin typeface="Lora"/>
                  <a:ea typeface="Lora"/>
                  <a:cs typeface="Lora"/>
                  <a:sym typeface="Lora"/>
                </a:rPr>
                <a:t>from the restaurant.</a:t>
              </a:r>
              <a:endParaRPr sz="14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endParaRPr>
            </a:p>
          </p:txBody>
        </p:sp>
      </p:grpSp>
      <p:pic>
        <p:nvPicPr>
          <p:cNvPr id="98" name="Google Shape;98;p13"/>
          <p:cNvPicPr preferRelativeResize="0"/>
          <p:nvPr/>
        </p:nvPicPr>
        <p:blipFill rotWithShape="1">
          <a:blip r:embed="rId3">
            <a:alphaModFix/>
          </a:blip>
          <a:srcRect l="14053" r="28656" b="15533"/>
          <a:stretch/>
        </p:blipFill>
        <p:spPr>
          <a:xfrm>
            <a:off x="0" y="1557628"/>
            <a:ext cx="5392322" cy="5300372"/>
          </a:xfrm>
          <a:custGeom>
            <a:avLst/>
            <a:gdLst/>
            <a:ahLst/>
            <a:cxnLst/>
            <a:rect l="l" t="t" r="r" b="b"/>
            <a:pathLst>
              <a:path w="5392322" h="5300372" extrusionOk="0">
                <a:moveTo>
                  <a:pt x="2220913" y="0"/>
                </a:moveTo>
                <a:cubicBezTo>
                  <a:pt x="3972434" y="0"/>
                  <a:pt x="5392322" y="1404691"/>
                  <a:pt x="5392322" y="3137465"/>
                </a:cubicBezTo>
                <a:cubicBezTo>
                  <a:pt x="5392322" y="3895554"/>
                  <a:pt x="5120547" y="4590845"/>
                  <a:pt x="4668126" y="5133184"/>
                </a:cubicBezTo>
                <a:lnTo>
                  <a:pt x="4514532" y="5300372"/>
                </a:lnTo>
                <a:lnTo>
                  <a:pt x="0" y="5300372"/>
                </a:lnTo>
                <a:lnTo>
                  <a:pt x="0" y="899510"/>
                </a:lnTo>
                <a:lnTo>
                  <a:pt x="203602" y="716445"/>
                </a:lnTo>
                <a:cubicBezTo>
                  <a:pt x="751809" y="268867"/>
                  <a:pt x="1454623" y="0"/>
                  <a:pt x="2220913" y="0"/>
                </a:cubicBez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2"/>
          <p:cNvSpPr/>
          <p:nvPr/>
        </p:nvSpPr>
        <p:spPr>
          <a:xfrm>
            <a:off x="1" y="2005011"/>
            <a:ext cx="4456391" cy="4852989"/>
          </a:xfrm>
          <a:custGeom>
            <a:avLst/>
            <a:gdLst/>
            <a:ahLst/>
            <a:cxnLst/>
            <a:rect l="l" t="t" r="r" b="b"/>
            <a:pathLst>
              <a:path w="4456391" h="4852989" extrusionOk="0">
                <a:moveTo>
                  <a:pt x="638507" y="0"/>
                </a:moveTo>
                <a:lnTo>
                  <a:pt x="751469" y="0"/>
                </a:lnTo>
                <a:lnTo>
                  <a:pt x="4456391" y="4852989"/>
                </a:lnTo>
                <a:lnTo>
                  <a:pt x="0" y="4852989"/>
                </a:lnTo>
                <a:lnTo>
                  <a:pt x="0" y="638507"/>
                </a:lnTo>
                <a:cubicBezTo>
                  <a:pt x="0" y="285869"/>
                  <a:pt x="285869" y="0"/>
                  <a:pt x="638507" y="0"/>
                </a:cubicBezTo>
                <a:close/>
              </a:path>
            </a:pathLst>
          </a:custGeom>
          <a:gradFill>
            <a:gsLst>
              <a:gs pos="0">
                <a:srgbClr val="D31A2A"/>
              </a:gs>
              <a:gs pos="68000">
                <a:schemeClr val="lt2"/>
              </a:gs>
              <a:gs pos="100000">
                <a:srgbClr val="710C04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53" name="Google Shape;253;p22"/>
          <p:cNvGrpSpPr/>
          <p:nvPr/>
        </p:nvGrpSpPr>
        <p:grpSpPr>
          <a:xfrm>
            <a:off x="7658948" y="1050850"/>
            <a:ext cx="4268649" cy="2859650"/>
            <a:chOff x="8266109" y="648342"/>
            <a:chExt cx="4964700" cy="2859650"/>
          </a:xfrm>
        </p:grpSpPr>
        <p:sp>
          <p:nvSpPr>
            <p:cNvPr id="254" name="Google Shape;254;p22"/>
            <p:cNvSpPr txBox="1"/>
            <p:nvPr/>
          </p:nvSpPr>
          <p:spPr>
            <a:xfrm>
              <a:off x="8266109" y="648342"/>
              <a:ext cx="49647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00" b="1">
                  <a:solidFill>
                    <a:schemeClr val="accent6"/>
                  </a:solidFill>
                  <a:latin typeface="Lora"/>
                  <a:ea typeface="Lora"/>
                  <a:cs typeface="Lora"/>
                  <a:sym typeface="Lora"/>
                </a:rPr>
                <a:t>Conclusion</a:t>
              </a:r>
              <a:endParaRPr sz="3600" b="1">
                <a:solidFill>
                  <a:schemeClr val="accent6"/>
                </a:solidFill>
                <a:latin typeface="Lora"/>
                <a:ea typeface="Lora"/>
                <a:cs typeface="Lora"/>
                <a:sym typeface="Lora"/>
              </a:endParaRPr>
            </a:p>
          </p:txBody>
        </p:sp>
        <p:sp>
          <p:nvSpPr>
            <p:cNvPr id="255" name="Google Shape;255;p22"/>
            <p:cNvSpPr txBox="1"/>
            <p:nvPr/>
          </p:nvSpPr>
          <p:spPr>
            <a:xfrm>
              <a:off x="8266112" y="1476092"/>
              <a:ext cx="4736400" cy="203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rgbClr val="3F3F3F"/>
                  </a:solidFill>
                  <a:latin typeface="Lora"/>
                  <a:ea typeface="Lora"/>
                  <a:cs typeface="Lora"/>
                  <a:sym typeface="Lora"/>
                </a:rPr>
                <a:t>from the graph, we can depict that approximately 23% of the time drivers take more than 30 mins to arrive at the restaurant to collect the order.</a:t>
              </a:r>
              <a:endParaRPr sz="1800">
                <a:solidFill>
                  <a:srgbClr val="3F3F3F"/>
                </a:solidFill>
                <a:latin typeface="Lora"/>
                <a:ea typeface="Lora"/>
                <a:cs typeface="Lora"/>
                <a:sym typeface="Lora"/>
              </a:endParaRPr>
            </a:p>
          </p:txBody>
        </p:sp>
      </p:grpSp>
      <p:grpSp>
        <p:nvGrpSpPr>
          <p:cNvPr id="256" name="Google Shape;256;p22"/>
          <p:cNvGrpSpPr/>
          <p:nvPr/>
        </p:nvGrpSpPr>
        <p:grpSpPr>
          <a:xfrm>
            <a:off x="323197" y="4325997"/>
            <a:ext cx="140700" cy="668239"/>
            <a:chOff x="323197" y="4325997"/>
            <a:chExt cx="140700" cy="668239"/>
          </a:xfrm>
        </p:grpSpPr>
        <p:sp>
          <p:nvSpPr>
            <p:cNvPr id="257" name="Google Shape;257;p22"/>
            <p:cNvSpPr/>
            <p:nvPr/>
          </p:nvSpPr>
          <p:spPr>
            <a:xfrm>
              <a:off x="323197" y="4325997"/>
              <a:ext cx="140700" cy="140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" name="Google Shape;258;p22"/>
            <p:cNvSpPr/>
            <p:nvPr/>
          </p:nvSpPr>
          <p:spPr>
            <a:xfrm>
              <a:off x="323197" y="4589766"/>
              <a:ext cx="140700" cy="1407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" name="Google Shape;259;p22"/>
            <p:cNvSpPr/>
            <p:nvPr/>
          </p:nvSpPr>
          <p:spPr>
            <a:xfrm>
              <a:off x="323197" y="4853536"/>
              <a:ext cx="140700" cy="140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60" name="Google Shape;260;p22"/>
          <p:cNvSpPr/>
          <p:nvPr/>
        </p:nvSpPr>
        <p:spPr>
          <a:xfrm>
            <a:off x="11865088" y="0"/>
            <a:ext cx="327000" cy="6858000"/>
          </a:xfrm>
          <a:prstGeom prst="rect">
            <a:avLst/>
          </a:prstGeom>
          <a:gradFill>
            <a:gsLst>
              <a:gs pos="0">
                <a:srgbClr val="D31A2A"/>
              </a:gs>
              <a:gs pos="68000">
                <a:schemeClr val="lt2"/>
              </a:gs>
              <a:gs pos="100000">
                <a:srgbClr val="710C04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1" name="Google Shape;261;p22"/>
          <p:cNvPicPr preferRelativeResize="0"/>
          <p:nvPr/>
        </p:nvPicPr>
        <p:blipFill rotWithShape="1">
          <a:blip r:embed="rId3">
            <a:alphaModFix/>
          </a:blip>
          <a:srcRect t="2047"/>
          <a:stretch/>
        </p:blipFill>
        <p:spPr>
          <a:xfrm>
            <a:off x="734775" y="1546125"/>
            <a:ext cx="6924176" cy="4393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Google Shape;26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4"/>
          <p:cNvSpPr/>
          <p:nvPr/>
        </p:nvSpPr>
        <p:spPr>
          <a:xfrm>
            <a:off x="0" y="5111262"/>
            <a:ext cx="1992923" cy="1746738"/>
          </a:xfrm>
          <a:prstGeom prst="rect">
            <a:avLst/>
          </a:prstGeom>
          <a:gradFill>
            <a:gsLst>
              <a:gs pos="0">
                <a:srgbClr val="D31A2A"/>
              </a:gs>
              <a:gs pos="68000">
                <a:schemeClr val="lt2"/>
              </a:gs>
              <a:gs pos="100000">
                <a:srgbClr val="710C04"/>
              </a:gs>
            </a:gsLst>
            <a:lin ang="27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4" name="Google Shape;104;p14"/>
          <p:cNvGrpSpPr/>
          <p:nvPr/>
        </p:nvGrpSpPr>
        <p:grpSpPr>
          <a:xfrm>
            <a:off x="597877" y="914400"/>
            <a:ext cx="668215" cy="668215"/>
            <a:chOff x="597877" y="914400"/>
            <a:chExt cx="668215" cy="668215"/>
          </a:xfrm>
        </p:grpSpPr>
        <p:sp>
          <p:nvSpPr>
            <p:cNvPr id="105" name="Google Shape;105;p14"/>
            <p:cNvSpPr/>
            <p:nvPr/>
          </p:nvSpPr>
          <p:spPr>
            <a:xfrm>
              <a:off x="597877" y="914400"/>
              <a:ext cx="668215" cy="668215"/>
            </a:xfrm>
            <a:prstGeom prst="ellipse">
              <a:avLst/>
            </a:prstGeom>
            <a:solidFill>
              <a:srgbClr val="D31A2A"/>
            </a:solidFill>
            <a:ln w="4445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14"/>
            <p:cNvSpPr/>
            <p:nvPr/>
          </p:nvSpPr>
          <p:spPr>
            <a:xfrm rot="5400000">
              <a:off x="839328" y="1113047"/>
              <a:ext cx="314267" cy="270920"/>
            </a:xfrm>
            <a:prstGeom prst="triangle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7" name="Google Shape;107;p14"/>
          <p:cNvGrpSpPr/>
          <p:nvPr/>
        </p:nvGrpSpPr>
        <p:grpSpPr>
          <a:xfrm>
            <a:off x="6555125" y="925312"/>
            <a:ext cx="4964700" cy="7080073"/>
            <a:chOff x="6555134" y="310479"/>
            <a:chExt cx="4964700" cy="4416213"/>
          </a:xfrm>
        </p:grpSpPr>
        <p:sp>
          <p:nvSpPr>
            <p:cNvPr id="108" name="Google Shape;108;p14"/>
            <p:cNvSpPr txBox="1"/>
            <p:nvPr/>
          </p:nvSpPr>
          <p:spPr>
            <a:xfrm>
              <a:off x="6555134" y="310479"/>
              <a:ext cx="4964700" cy="403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00" b="1">
                  <a:solidFill>
                    <a:schemeClr val="accent6"/>
                  </a:solidFill>
                  <a:latin typeface="Lora"/>
                  <a:ea typeface="Lora"/>
                  <a:cs typeface="Lora"/>
                  <a:sym typeface="Lora"/>
                </a:rPr>
                <a:t>Agenda</a:t>
              </a:r>
              <a:endParaRPr sz="3600" b="1">
                <a:solidFill>
                  <a:schemeClr val="accent6"/>
                </a:solidFill>
                <a:latin typeface="Lora"/>
                <a:ea typeface="Lora"/>
                <a:cs typeface="Lora"/>
                <a:sym typeface="Lora"/>
              </a:endParaRPr>
            </a:p>
          </p:txBody>
        </p:sp>
        <p:sp>
          <p:nvSpPr>
            <p:cNvPr id="109" name="Google Shape;109;p14"/>
            <p:cNvSpPr txBox="1"/>
            <p:nvPr/>
          </p:nvSpPr>
          <p:spPr>
            <a:xfrm>
              <a:off x="6758934" y="867192"/>
              <a:ext cx="4407900" cy="3859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457200" marR="0" lvl="0" indent="-34290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62626"/>
                </a:buClr>
                <a:buSzPts val="1800"/>
                <a:buFont typeface="Lora"/>
                <a:buChar char="●"/>
              </a:pPr>
              <a:r>
                <a:rPr lang="en-US" sz="1800" b="1">
                  <a:solidFill>
                    <a:srgbClr val="262626"/>
                  </a:solidFill>
                  <a:latin typeface="Lora"/>
                  <a:ea typeface="Lora"/>
                  <a:cs typeface="Lora"/>
                  <a:sym typeface="Lora"/>
                </a:rPr>
                <a:t>Why?</a:t>
              </a:r>
              <a:endParaRPr sz="1800" b="1">
                <a:solidFill>
                  <a:srgbClr val="262626"/>
                </a:solidFill>
                <a:latin typeface="Lora"/>
                <a:ea typeface="Lora"/>
                <a:cs typeface="Lora"/>
                <a:sym typeface="Lora"/>
              </a:endParaRPr>
            </a:p>
            <a:p>
              <a:pPr marL="457200" marR="0" lvl="0" indent="-34290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62626"/>
                </a:buClr>
                <a:buSzPts val="1800"/>
                <a:buFont typeface="Lora"/>
                <a:buChar char="●"/>
              </a:pPr>
              <a:r>
                <a:rPr lang="en-US" sz="1800" b="1">
                  <a:solidFill>
                    <a:srgbClr val="262626"/>
                  </a:solidFill>
                  <a:latin typeface="Lora"/>
                  <a:ea typeface="Lora"/>
                  <a:cs typeface="Lora"/>
                  <a:sym typeface="Lora"/>
                </a:rPr>
                <a:t>How?</a:t>
              </a:r>
              <a:endParaRPr sz="1800" b="1">
                <a:solidFill>
                  <a:srgbClr val="262626"/>
                </a:solidFill>
                <a:latin typeface="Lora"/>
                <a:ea typeface="Lora"/>
                <a:cs typeface="Lora"/>
                <a:sym typeface="Lora"/>
              </a:endParaRPr>
            </a:p>
            <a:p>
              <a:pPr marL="457200" marR="0" lvl="0" indent="-34290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62626"/>
                </a:buClr>
                <a:buSzPts val="1800"/>
                <a:buFont typeface="Lora"/>
                <a:buChar char="●"/>
              </a:pPr>
              <a:r>
                <a:rPr lang="en-US" sz="1800" b="1">
                  <a:solidFill>
                    <a:srgbClr val="262626"/>
                  </a:solidFill>
                  <a:latin typeface="Lora"/>
                  <a:ea typeface="Lora"/>
                  <a:cs typeface="Lora"/>
                  <a:sym typeface="Lora"/>
                </a:rPr>
                <a:t>Delivery Companies working in this area</a:t>
              </a:r>
              <a:endParaRPr sz="1800" b="1">
                <a:solidFill>
                  <a:srgbClr val="262626"/>
                </a:solidFill>
                <a:latin typeface="Lora"/>
                <a:ea typeface="Lora"/>
                <a:cs typeface="Lora"/>
                <a:sym typeface="Lora"/>
              </a:endParaRPr>
            </a:p>
            <a:p>
              <a:pPr marL="457200" marR="0" lvl="0" indent="-34290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62626"/>
                </a:buClr>
                <a:buSzPts val="1800"/>
                <a:buFont typeface="Lora"/>
                <a:buChar char="●"/>
              </a:pPr>
              <a:r>
                <a:rPr lang="en-US" sz="1800" b="1">
                  <a:solidFill>
                    <a:srgbClr val="262626"/>
                  </a:solidFill>
                  <a:latin typeface="Lora"/>
                  <a:ea typeface="Lora"/>
                  <a:cs typeface="Lora"/>
                  <a:sym typeface="Lora"/>
                </a:rPr>
                <a:t>Day to Day Activities of Data Scientist</a:t>
              </a:r>
              <a:endParaRPr sz="1800" b="1">
                <a:solidFill>
                  <a:srgbClr val="262626"/>
                </a:solidFill>
                <a:latin typeface="Lora"/>
                <a:ea typeface="Lora"/>
                <a:cs typeface="Lora"/>
                <a:sym typeface="Lora"/>
              </a:endParaRPr>
            </a:p>
            <a:p>
              <a:pPr marL="457200" marR="0" lvl="0" indent="-34290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62626"/>
                </a:buClr>
                <a:buSzPts val="1800"/>
                <a:buFont typeface="Lora"/>
                <a:buChar char="●"/>
              </a:pPr>
              <a:r>
                <a:rPr lang="en-US" sz="1800" b="1">
                  <a:solidFill>
                    <a:srgbClr val="262626"/>
                  </a:solidFill>
                  <a:latin typeface="Lora"/>
                  <a:ea typeface="Lora"/>
                  <a:cs typeface="Lora"/>
                  <a:sym typeface="Lora"/>
                </a:rPr>
                <a:t>Required Skills</a:t>
              </a:r>
              <a:endParaRPr sz="1800" b="1">
                <a:solidFill>
                  <a:srgbClr val="262626"/>
                </a:solidFill>
                <a:latin typeface="Lora"/>
                <a:ea typeface="Lora"/>
                <a:cs typeface="Lora"/>
                <a:sym typeface="Lora"/>
              </a:endParaRPr>
            </a:p>
            <a:p>
              <a:pPr marL="457200" marR="0" lvl="0" indent="-34290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62626"/>
                </a:buClr>
                <a:buSzPts val="1800"/>
                <a:buFont typeface="Lora"/>
                <a:buChar char="●"/>
              </a:pPr>
              <a:r>
                <a:rPr lang="en-US" sz="1800" b="1">
                  <a:solidFill>
                    <a:srgbClr val="262626"/>
                  </a:solidFill>
                  <a:latin typeface="Lora"/>
                  <a:ea typeface="Lora"/>
                  <a:cs typeface="Lora"/>
                  <a:sym typeface="Lora"/>
                </a:rPr>
                <a:t>Relevant courses offered at CU Boulder</a:t>
              </a:r>
              <a:endParaRPr sz="1800" b="1">
                <a:solidFill>
                  <a:srgbClr val="262626"/>
                </a:solidFill>
                <a:latin typeface="Lora"/>
                <a:ea typeface="Lora"/>
                <a:cs typeface="Lora"/>
                <a:sym typeface="Lora"/>
              </a:endParaRPr>
            </a:p>
            <a:p>
              <a:pPr marL="457200" marR="0" lvl="0" indent="-34290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62626"/>
                </a:buClr>
                <a:buSzPts val="1800"/>
                <a:buFont typeface="Lora"/>
                <a:buChar char="●"/>
              </a:pPr>
              <a:r>
                <a:rPr lang="en-US" sz="1800" b="1">
                  <a:solidFill>
                    <a:srgbClr val="262626"/>
                  </a:solidFill>
                  <a:latin typeface="Lora"/>
                  <a:ea typeface="Lora"/>
                  <a:cs typeface="Lora"/>
                  <a:sym typeface="Lora"/>
                </a:rPr>
                <a:t>Visualization - Time Taken by Driver to Arrive at the Restaurant</a:t>
              </a:r>
              <a:endParaRPr sz="1800" b="1">
                <a:solidFill>
                  <a:srgbClr val="262626"/>
                </a:solidFill>
                <a:latin typeface="Lora"/>
                <a:ea typeface="Lora"/>
                <a:cs typeface="Lora"/>
                <a:sym typeface="Lora"/>
              </a:endParaRPr>
            </a:p>
            <a:p>
              <a:pPr marL="457200" marR="0" lvl="0" indent="-34290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62626"/>
                </a:buClr>
                <a:buSzPts val="1800"/>
                <a:buFont typeface="Lora"/>
                <a:buChar char="●"/>
              </a:pPr>
              <a:r>
                <a:rPr lang="en-US" sz="1800" b="1">
                  <a:solidFill>
                    <a:srgbClr val="262626"/>
                  </a:solidFill>
                  <a:latin typeface="Lora"/>
                  <a:ea typeface="Lora"/>
                  <a:cs typeface="Lora"/>
                  <a:sym typeface="Lora"/>
                </a:rPr>
                <a:t>Conclusion</a:t>
              </a:r>
              <a:endParaRPr sz="1800" b="1">
                <a:solidFill>
                  <a:srgbClr val="262626"/>
                </a:solidFill>
                <a:latin typeface="Lora"/>
                <a:ea typeface="Lora"/>
                <a:cs typeface="Lora"/>
                <a:sym typeface="Lora"/>
              </a:endParaRPr>
            </a:p>
            <a:p>
              <a:pPr marL="0" marR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rgbClr val="262626"/>
                </a:solidFill>
                <a:latin typeface="Lora"/>
                <a:ea typeface="Lora"/>
                <a:cs typeface="Lora"/>
                <a:sym typeface="Lora"/>
              </a:endParaRPr>
            </a:p>
            <a:p>
              <a:pPr marL="0" marR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rgbClr val="262626"/>
                </a:solidFill>
                <a:latin typeface="Lora"/>
                <a:ea typeface="Lora"/>
                <a:cs typeface="Lora"/>
                <a:sym typeface="Lora"/>
              </a:endParaRPr>
            </a:p>
            <a:p>
              <a:pPr marL="0" marR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1">
                <a:solidFill>
                  <a:srgbClr val="262626"/>
                </a:solidFill>
                <a:latin typeface="Lora"/>
                <a:ea typeface="Lora"/>
                <a:cs typeface="Lora"/>
                <a:sym typeface="Lora"/>
              </a:endParaRPr>
            </a:p>
          </p:txBody>
        </p:sp>
      </p:grpSp>
      <p:pic>
        <p:nvPicPr>
          <p:cNvPr id="110" name="Google Shape;110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6767" y="423925"/>
            <a:ext cx="4806462" cy="48064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5"/>
          <p:cNvSpPr/>
          <p:nvPr/>
        </p:nvSpPr>
        <p:spPr>
          <a:xfrm>
            <a:off x="0" y="5017477"/>
            <a:ext cx="12192000" cy="1840500"/>
          </a:xfrm>
          <a:prstGeom prst="rect">
            <a:avLst/>
          </a:prstGeom>
          <a:gradFill>
            <a:gsLst>
              <a:gs pos="0">
                <a:srgbClr val="D31A2A"/>
              </a:gs>
              <a:gs pos="68000">
                <a:schemeClr val="lt2"/>
              </a:gs>
              <a:gs pos="100000">
                <a:srgbClr val="710C04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6" name="Google Shape;116;p15"/>
          <p:cNvGrpSpPr/>
          <p:nvPr/>
        </p:nvGrpSpPr>
        <p:grpSpPr>
          <a:xfrm>
            <a:off x="398585" y="499032"/>
            <a:ext cx="11898727" cy="3398089"/>
            <a:chOff x="562709" y="597198"/>
            <a:chExt cx="11898727" cy="3398089"/>
          </a:xfrm>
        </p:grpSpPr>
        <p:sp>
          <p:nvSpPr>
            <p:cNvPr id="117" name="Google Shape;117;p15"/>
            <p:cNvSpPr txBox="1"/>
            <p:nvPr/>
          </p:nvSpPr>
          <p:spPr>
            <a:xfrm>
              <a:off x="562709" y="597198"/>
              <a:ext cx="35991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00" b="1" i="0">
                  <a:solidFill>
                    <a:schemeClr val="accent6"/>
                  </a:solidFill>
                  <a:latin typeface="Lora"/>
                  <a:ea typeface="Lora"/>
                  <a:cs typeface="Lora"/>
                  <a:sym typeface="Lora"/>
                </a:rPr>
                <a:t> </a:t>
              </a:r>
              <a:r>
                <a:rPr lang="en-US" sz="3600" b="1">
                  <a:solidFill>
                    <a:schemeClr val="accent6"/>
                  </a:solidFill>
                  <a:latin typeface="Lora"/>
                  <a:ea typeface="Lora"/>
                  <a:cs typeface="Lora"/>
                  <a:sym typeface="Lora"/>
                </a:rPr>
                <a:t>Why?</a:t>
              </a:r>
              <a:endParaRPr sz="3600" b="1">
                <a:solidFill>
                  <a:schemeClr val="accent6"/>
                </a:solidFill>
                <a:latin typeface="Lora"/>
                <a:ea typeface="Lora"/>
                <a:cs typeface="Lora"/>
                <a:sym typeface="Lora"/>
              </a:endParaRPr>
            </a:p>
          </p:txBody>
        </p:sp>
        <p:sp>
          <p:nvSpPr>
            <p:cNvPr id="118" name="Google Shape;118;p15"/>
            <p:cNvSpPr txBox="1"/>
            <p:nvPr/>
          </p:nvSpPr>
          <p:spPr>
            <a:xfrm>
              <a:off x="6312636" y="1547887"/>
              <a:ext cx="6148800" cy="244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1"/>
                  </a:solidFill>
                  <a:latin typeface="Lora"/>
                  <a:ea typeface="Lora"/>
                  <a:cs typeface="Lora"/>
                  <a:sym typeface="Lora"/>
                </a:rPr>
                <a:t>Customer Satisfaction</a:t>
              </a:r>
              <a:endParaRPr sz="18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endParaRPr>
            </a:p>
            <a:p>
              <a:pPr marL="0" marR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1"/>
                  </a:solidFill>
                  <a:latin typeface="Lora"/>
                  <a:ea typeface="Lora"/>
                  <a:cs typeface="Lora"/>
                  <a:sym typeface="Lora"/>
                </a:rPr>
                <a:t>Food Quality</a:t>
              </a:r>
              <a:endParaRPr sz="18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endParaRPr>
            </a:p>
            <a:p>
              <a:pPr marL="0" marR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1"/>
                  </a:solidFill>
                  <a:latin typeface="Lora"/>
                  <a:ea typeface="Lora"/>
                  <a:cs typeface="Lora"/>
                  <a:sym typeface="Lora"/>
                </a:rPr>
                <a:t>Delayed Delivery</a:t>
              </a:r>
              <a:endParaRPr sz="18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endParaRPr>
            </a:p>
            <a:p>
              <a:pPr marL="0" marR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1"/>
                  </a:solidFill>
                  <a:latin typeface="Lora"/>
                  <a:ea typeface="Lora"/>
                  <a:cs typeface="Lora"/>
                  <a:sym typeface="Lora"/>
                </a:rPr>
                <a:t>Operational Inefficiency</a:t>
              </a:r>
              <a:endParaRPr sz="18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endParaRPr>
            </a:p>
            <a:p>
              <a:pPr marL="0" marR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1"/>
                  </a:solidFill>
                  <a:latin typeface="Lora"/>
                  <a:ea typeface="Lora"/>
                  <a:cs typeface="Lora"/>
                  <a:sym typeface="Lora"/>
                </a:rPr>
                <a:t>Increased Cost</a:t>
              </a:r>
              <a:endParaRPr sz="18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endParaRPr>
            </a:p>
            <a:p>
              <a:pPr marL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lang="en-US" sz="1800">
                  <a:solidFill>
                    <a:schemeClr val="dk1"/>
                  </a:solidFill>
                  <a:highlight>
                    <a:srgbClr val="FFFFFF"/>
                  </a:highlight>
                  <a:latin typeface="Lora"/>
                  <a:ea typeface="Lora"/>
                  <a:cs typeface="Lora"/>
                  <a:sym typeface="Lora"/>
                </a:rPr>
                <a:t>Competitive Advantage</a:t>
              </a:r>
              <a:endParaRPr sz="1800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endParaRPr>
            </a:p>
          </p:txBody>
        </p:sp>
      </p:grpSp>
      <p:pic>
        <p:nvPicPr>
          <p:cNvPr id="119" name="Google Shape;11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650" y="1449725"/>
            <a:ext cx="5464227" cy="340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6"/>
          <p:cNvSpPr/>
          <p:nvPr/>
        </p:nvSpPr>
        <p:spPr>
          <a:xfrm>
            <a:off x="8886092" y="1"/>
            <a:ext cx="3305908" cy="6858000"/>
          </a:xfrm>
          <a:prstGeom prst="rect">
            <a:avLst/>
          </a:prstGeom>
          <a:gradFill>
            <a:gsLst>
              <a:gs pos="0">
                <a:srgbClr val="D31A2A"/>
              </a:gs>
              <a:gs pos="68000">
                <a:schemeClr val="lt2"/>
              </a:gs>
              <a:gs pos="100000">
                <a:srgbClr val="710C04"/>
              </a:gs>
            </a:gsLst>
            <a:lin ang="27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5" name="Google Shape;125;p16"/>
          <p:cNvGrpSpPr/>
          <p:nvPr/>
        </p:nvGrpSpPr>
        <p:grpSpPr>
          <a:xfrm>
            <a:off x="7191462" y="421725"/>
            <a:ext cx="3389259" cy="6014549"/>
            <a:chOff x="6973942" y="663069"/>
            <a:chExt cx="3389259" cy="6014549"/>
          </a:xfrm>
        </p:grpSpPr>
        <p:grpSp>
          <p:nvGrpSpPr>
            <p:cNvPr id="126" name="Google Shape;126;p16"/>
            <p:cNvGrpSpPr/>
            <p:nvPr/>
          </p:nvGrpSpPr>
          <p:grpSpPr>
            <a:xfrm>
              <a:off x="6973942" y="663069"/>
              <a:ext cx="3389259" cy="866823"/>
              <a:chOff x="6973942" y="663069"/>
              <a:chExt cx="3389259" cy="866823"/>
            </a:xfrm>
          </p:grpSpPr>
          <p:sp>
            <p:nvSpPr>
              <p:cNvPr id="127" name="Google Shape;127;p16"/>
              <p:cNvSpPr/>
              <p:nvPr/>
            </p:nvSpPr>
            <p:spPr>
              <a:xfrm>
                <a:off x="6973943" y="663069"/>
                <a:ext cx="3389258" cy="717757"/>
              </a:xfrm>
              <a:prstGeom prst="roundRect">
                <a:avLst>
                  <a:gd name="adj" fmla="val 50000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3F3F3F"/>
                  </a:solidFill>
                  <a:latin typeface="Lora"/>
                  <a:ea typeface="Lora"/>
                  <a:cs typeface="Lora"/>
                  <a:sym typeface="Lora"/>
                </a:endParaRPr>
              </a:p>
            </p:txBody>
          </p:sp>
          <p:grpSp>
            <p:nvGrpSpPr>
              <p:cNvPr id="128" name="Google Shape;128;p16"/>
              <p:cNvGrpSpPr/>
              <p:nvPr/>
            </p:nvGrpSpPr>
            <p:grpSpPr>
              <a:xfrm>
                <a:off x="6973942" y="804392"/>
                <a:ext cx="269630" cy="435110"/>
                <a:chOff x="7221416" y="1110198"/>
                <a:chExt cx="207740" cy="335236"/>
              </a:xfrm>
            </p:grpSpPr>
            <p:sp>
              <p:nvSpPr>
                <p:cNvPr id="129" name="Google Shape;129;p16"/>
                <p:cNvSpPr/>
                <p:nvPr/>
              </p:nvSpPr>
              <p:spPr>
                <a:xfrm>
                  <a:off x="7221416" y="1110198"/>
                  <a:ext cx="158261" cy="3352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261" h="335236" extrusionOk="0">
                      <a:moveTo>
                        <a:pt x="158261" y="0"/>
                      </a:moveTo>
                      <a:lnTo>
                        <a:pt x="158261" y="335236"/>
                      </a:lnTo>
                      <a:lnTo>
                        <a:pt x="103819" y="324245"/>
                      </a:lnTo>
                      <a:cubicBezTo>
                        <a:pt x="42809" y="298440"/>
                        <a:pt x="0" y="238028"/>
                        <a:pt x="0" y="167618"/>
                      </a:cubicBezTo>
                      <a:cubicBezTo>
                        <a:pt x="0" y="97208"/>
                        <a:pt x="42809" y="36797"/>
                        <a:pt x="103819" y="10991"/>
                      </a:cubicBezTo>
                      <a:lnTo>
                        <a:pt x="158261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 w="12700" cap="flat" cmpd="sng">
                  <a:solidFill>
                    <a:schemeClr val="accent6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3F3F3F"/>
                    </a:solidFill>
                    <a:latin typeface="Lora"/>
                    <a:ea typeface="Lora"/>
                    <a:cs typeface="Lora"/>
                    <a:sym typeface="Lora"/>
                  </a:endParaRPr>
                </a:p>
              </p:txBody>
            </p:sp>
            <p:sp>
              <p:nvSpPr>
                <p:cNvPr id="130" name="Google Shape;130;p16"/>
                <p:cNvSpPr/>
                <p:nvPr/>
              </p:nvSpPr>
              <p:spPr>
                <a:xfrm>
                  <a:off x="7330198" y="1228337"/>
                  <a:ext cx="98958" cy="98958"/>
                </a:xfrm>
                <a:prstGeom prst="ellipse">
                  <a:avLst/>
                </a:prstGeom>
                <a:solidFill>
                  <a:schemeClr val="lt1"/>
                </a:solidFill>
                <a:ln w="12700" cap="flat" cmpd="sng">
                  <a:solidFill>
                    <a:schemeClr val="accent6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3F3F3F"/>
                    </a:solidFill>
                    <a:latin typeface="Lora"/>
                    <a:ea typeface="Lora"/>
                    <a:cs typeface="Lora"/>
                    <a:sym typeface="Lora"/>
                  </a:endParaRPr>
                </a:p>
              </p:txBody>
            </p:sp>
          </p:grpSp>
          <p:sp>
            <p:nvSpPr>
              <p:cNvPr id="131" name="Google Shape;131;p16"/>
              <p:cNvSpPr txBox="1"/>
              <p:nvPr/>
            </p:nvSpPr>
            <p:spPr>
              <a:xfrm>
                <a:off x="7532076" y="821892"/>
                <a:ext cx="25146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000" b="0" i="0">
                    <a:solidFill>
                      <a:srgbClr val="3F3F3F"/>
                    </a:solidFill>
                    <a:latin typeface="Lora"/>
                    <a:ea typeface="Lora"/>
                    <a:cs typeface="Lora"/>
                    <a:sym typeface="Lora"/>
                  </a:rPr>
                  <a:t>01. </a:t>
                </a:r>
                <a:r>
                  <a:rPr lang="en-US" sz="2000">
                    <a:solidFill>
                      <a:srgbClr val="3F3F3F"/>
                    </a:solidFill>
                    <a:latin typeface="Lora"/>
                    <a:ea typeface="Lora"/>
                    <a:cs typeface="Lora"/>
                    <a:sym typeface="Lora"/>
                  </a:rPr>
                  <a:t>Predictive Analysis</a:t>
                </a:r>
                <a:endParaRPr sz="2000">
                  <a:solidFill>
                    <a:srgbClr val="3F3F3F"/>
                  </a:solidFill>
                  <a:latin typeface="Lora"/>
                  <a:ea typeface="Lora"/>
                  <a:cs typeface="Lora"/>
                  <a:sym typeface="Lora"/>
                </a:endParaRPr>
              </a:p>
            </p:txBody>
          </p:sp>
        </p:grpSp>
        <p:grpSp>
          <p:nvGrpSpPr>
            <p:cNvPr id="132" name="Google Shape;132;p16"/>
            <p:cNvGrpSpPr/>
            <p:nvPr/>
          </p:nvGrpSpPr>
          <p:grpSpPr>
            <a:xfrm>
              <a:off x="6973942" y="1722427"/>
              <a:ext cx="3389259" cy="740041"/>
              <a:chOff x="6973942" y="1722427"/>
              <a:chExt cx="3389259" cy="740041"/>
            </a:xfrm>
          </p:grpSpPr>
          <p:sp>
            <p:nvSpPr>
              <p:cNvPr id="133" name="Google Shape;133;p16"/>
              <p:cNvSpPr/>
              <p:nvPr/>
            </p:nvSpPr>
            <p:spPr>
              <a:xfrm>
                <a:off x="6973943" y="1722427"/>
                <a:ext cx="3389258" cy="717757"/>
              </a:xfrm>
              <a:prstGeom prst="roundRect">
                <a:avLst>
                  <a:gd name="adj" fmla="val 50000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3F3F3F"/>
                  </a:solidFill>
                  <a:latin typeface="Lora"/>
                  <a:ea typeface="Lora"/>
                  <a:cs typeface="Lora"/>
                  <a:sym typeface="Lora"/>
                </a:endParaRPr>
              </a:p>
            </p:txBody>
          </p:sp>
          <p:grpSp>
            <p:nvGrpSpPr>
              <p:cNvPr id="134" name="Google Shape;134;p16"/>
              <p:cNvGrpSpPr/>
              <p:nvPr/>
            </p:nvGrpSpPr>
            <p:grpSpPr>
              <a:xfrm>
                <a:off x="6973942" y="1863750"/>
                <a:ext cx="269630" cy="435110"/>
                <a:chOff x="7221416" y="1110198"/>
                <a:chExt cx="207740" cy="335236"/>
              </a:xfrm>
            </p:grpSpPr>
            <p:sp>
              <p:nvSpPr>
                <p:cNvPr id="135" name="Google Shape;135;p16"/>
                <p:cNvSpPr/>
                <p:nvPr/>
              </p:nvSpPr>
              <p:spPr>
                <a:xfrm>
                  <a:off x="7221416" y="1110198"/>
                  <a:ext cx="158261" cy="3352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261" h="335236" extrusionOk="0">
                      <a:moveTo>
                        <a:pt x="158261" y="0"/>
                      </a:moveTo>
                      <a:lnTo>
                        <a:pt x="158261" y="335236"/>
                      </a:lnTo>
                      <a:lnTo>
                        <a:pt x="103819" y="324245"/>
                      </a:lnTo>
                      <a:cubicBezTo>
                        <a:pt x="42809" y="298440"/>
                        <a:pt x="0" y="238028"/>
                        <a:pt x="0" y="167618"/>
                      </a:cubicBezTo>
                      <a:cubicBezTo>
                        <a:pt x="0" y="97208"/>
                        <a:pt x="42809" y="36797"/>
                        <a:pt x="103819" y="10991"/>
                      </a:cubicBezTo>
                      <a:lnTo>
                        <a:pt x="158261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 w="12700" cap="flat" cmpd="sng">
                  <a:solidFill>
                    <a:schemeClr val="accent6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3F3F3F"/>
                    </a:solidFill>
                    <a:latin typeface="Lora"/>
                    <a:ea typeface="Lora"/>
                    <a:cs typeface="Lora"/>
                    <a:sym typeface="Lora"/>
                  </a:endParaRPr>
                </a:p>
              </p:txBody>
            </p:sp>
            <p:sp>
              <p:nvSpPr>
                <p:cNvPr id="136" name="Google Shape;136;p16"/>
                <p:cNvSpPr/>
                <p:nvPr/>
              </p:nvSpPr>
              <p:spPr>
                <a:xfrm>
                  <a:off x="7330198" y="1228337"/>
                  <a:ext cx="98958" cy="98958"/>
                </a:xfrm>
                <a:prstGeom prst="ellipse">
                  <a:avLst/>
                </a:prstGeom>
                <a:solidFill>
                  <a:schemeClr val="lt1"/>
                </a:solidFill>
                <a:ln w="12700" cap="flat" cmpd="sng">
                  <a:solidFill>
                    <a:schemeClr val="accent6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3F3F3F"/>
                    </a:solidFill>
                    <a:latin typeface="Lora"/>
                    <a:ea typeface="Lora"/>
                    <a:cs typeface="Lora"/>
                    <a:sym typeface="Lora"/>
                  </a:endParaRPr>
                </a:p>
              </p:txBody>
            </p:sp>
          </p:grpSp>
          <p:sp>
            <p:nvSpPr>
              <p:cNvPr id="137" name="Google Shape;137;p16"/>
              <p:cNvSpPr txBox="1"/>
              <p:nvPr/>
            </p:nvSpPr>
            <p:spPr>
              <a:xfrm>
                <a:off x="7532080" y="1754468"/>
                <a:ext cx="25146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000" b="0" i="0">
                    <a:solidFill>
                      <a:srgbClr val="3F3F3F"/>
                    </a:solidFill>
                    <a:latin typeface="Lora"/>
                    <a:ea typeface="Lora"/>
                    <a:cs typeface="Lora"/>
                    <a:sym typeface="Lora"/>
                  </a:rPr>
                  <a:t>02. </a:t>
                </a:r>
                <a:r>
                  <a:rPr lang="en-US" sz="2000">
                    <a:solidFill>
                      <a:srgbClr val="3F3F3F"/>
                    </a:solidFill>
                    <a:latin typeface="Lora"/>
                    <a:ea typeface="Lora"/>
                    <a:cs typeface="Lora"/>
                    <a:sym typeface="Lora"/>
                  </a:rPr>
                  <a:t>Route Optimization</a:t>
                </a:r>
                <a:endParaRPr sz="2000">
                  <a:solidFill>
                    <a:srgbClr val="3F3F3F"/>
                  </a:solidFill>
                  <a:latin typeface="Lora"/>
                  <a:ea typeface="Lora"/>
                  <a:cs typeface="Lora"/>
                  <a:sym typeface="Lora"/>
                </a:endParaRPr>
              </a:p>
            </p:txBody>
          </p:sp>
        </p:grpSp>
        <p:grpSp>
          <p:nvGrpSpPr>
            <p:cNvPr id="138" name="Google Shape;138;p16"/>
            <p:cNvGrpSpPr/>
            <p:nvPr/>
          </p:nvGrpSpPr>
          <p:grpSpPr>
            <a:xfrm>
              <a:off x="6973942" y="2781785"/>
              <a:ext cx="3389259" cy="717757"/>
              <a:chOff x="6973942" y="2781785"/>
              <a:chExt cx="3389259" cy="717757"/>
            </a:xfrm>
          </p:grpSpPr>
          <p:sp>
            <p:nvSpPr>
              <p:cNvPr id="139" name="Google Shape;139;p16"/>
              <p:cNvSpPr/>
              <p:nvPr/>
            </p:nvSpPr>
            <p:spPr>
              <a:xfrm>
                <a:off x="6973943" y="2781785"/>
                <a:ext cx="3389258" cy="717757"/>
              </a:xfrm>
              <a:prstGeom prst="roundRect">
                <a:avLst>
                  <a:gd name="adj" fmla="val 50000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3F3F3F"/>
                  </a:solidFill>
                  <a:latin typeface="Lora"/>
                  <a:ea typeface="Lora"/>
                  <a:cs typeface="Lora"/>
                  <a:sym typeface="Lora"/>
                </a:endParaRPr>
              </a:p>
            </p:txBody>
          </p:sp>
          <p:grpSp>
            <p:nvGrpSpPr>
              <p:cNvPr id="140" name="Google Shape;140;p16"/>
              <p:cNvGrpSpPr/>
              <p:nvPr/>
            </p:nvGrpSpPr>
            <p:grpSpPr>
              <a:xfrm>
                <a:off x="6973942" y="2923108"/>
                <a:ext cx="269630" cy="435110"/>
                <a:chOff x="7221416" y="1110198"/>
                <a:chExt cx="207740" cy="335236"/>
              </a:xfrm>
            </p:grpSpPr>
            <p:sp>
              <p:nvSpPr>
                <p:cNvPr id="141" name="Google Shape;141;p16"/>
                <p:cNvSpPr/>
                <p:nvPr/>
              </p:nvSpPr>
              <p:spPr>
                <a:xfrm>
                  <a:off x="7221416" y="1110198"/>
                  <a:ext cx="158261" cy="3352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261" h="335236" extrusionOk="0">
                      <a:moveTo>
                        <a:pt x="158261" y="0"/>
                      </a:moveTo>
                      <a:lnTo>
                        <a:pt x="158261" y="335236"/>
                      </a:lnTo>
                      <a:lnTo>
                        <a:pt x="103819" y="324245"/>
                      </a:lnTo>
                      <a:cubicBezTo>
                        <a:pt x="42809" y="298440"/>
                        <a:pt x="0" y="238028"/>
                        <a:pt x="0" y="167618"/>
                      </a:cubicBezTo>
                      <a:cubicBezTo>
                        <a:pt x="0" y="97208"/>
                        <a:pt x="42809" y="36797"/>
                        <a:pt x="103819" y="10991"/>
                      </a:cubicBezTo>
                      <a:lnTo>
                        <a:pt x="158261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 w="12700" cap="flat" cmpd="sng">
                  <a:solidFill>
                    <a:schemeClr val="accent6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3F3F3F"/>
                    </a:solidFill>
                    <a:latin typeface="Lora"/>
                    <a:ea typeface="Lora"/>
                    <a:cs typeface="Lora"/>
                    <a:sym typeface="Lora"/>
                  </a:endParaRPr>
                </a:p>
              </p:txBody>
            </p:sp>
            <p:sp>
              <p:nvSpPr>
                <p:cNvPr id="142" name="Google Shape;142;p16"/>
                <p:cNvSpPr/>
                <p:nvPr/>
              </p:nvSpPr>
              <p:spPr>
                <a:xfrm>
                  <a:off x="7330198" y="1228337"/>
                  <a:ext cx="98958" cy="98958"/>
                </a:xfrm>
                <a:prstGeom prst="ellipse">
                  <a:avLst/>
                </a:prstGeom>
                <a:solidFill>
                  <a:schemeClr val="lt1"/>
                </a:solidFill>
                <a:ln w="12700" cap="flat" cmpd="sng">
                  <a:solidFill>
                    <a:schemeClr val="accent6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3F3F3F"/>
                    </a:solidFill>
                    <a:latin typeface="Lora"/>
                    <a:ea typeface="Lora"/>
                    <a:cs typeface="Lora"/>
                    <a:sym typeface="Lora"/>
                  </a:endParaRPr>
                </a:p>
              </p:txBody>
            </p:sp>
          </p:grpSp>
          <p:sp>
            <p:nvSpPr>
              <p:cNvPr id="143" name="Google Shape;143;p16"/>
              <p:cNvSpPr txBox="1"/>
              <p:nvPr/>
            </p:nvSpPr>
            <p:spPr>
              <a:xfrm>
                <a:off x="7532080" y="2781797"/>
                <a:ext cx="2514600" cy="70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000" b="0" i="0">
                    <a:solidFill>
                      <a:srgbClr val="3F3F3F"/>
                    </a:solidFill>
                    <a:latin typeface="Lora"/>
                    <a:ea typeface="Lora"/>
                    <a:cs typeface="Lora"/>
                    <a:sym typeface="Lora"/>
                  </a:rPr>
                  <a:t>03. </a:t>
                </a:r>
                <a:r>
                  <a:rPr lang="en-US" sz="2000">
                    <a:solidFill>
                      <a:srgbClr val="3F3F3F"/>
                    </a:solidFill>
                    <a:latin typeface="Lora"/>
                    <a:ea typeface="Lora"/>
                    <a:cs typeface="Lora"/>
                    <a:sym typeface="Lora"/>
                  </a:rPr>
                  <a:t>Real Time  Monitoring</a:t>
                </a:r>
                <a:endParaRPr sz="2000">
                  <a:solidFill>
                    <a:srgbClr val="3F3F3F"/>
                  </a:solidFill>
                  <a:latin typeface="Lora"/>
                  <a:ea typeface="Lora"/>
                  <a:cs typeface="Lora"/>
                  <a:sym typeface="Lora"/>
                </a:endParaRPr>
              </a:p>
            </p:txBody>
          </p:sp>
        </p:grpSp>
        <p:grpSp>
          <p:nvGrpSpPr>
            <p:cNvPr id="144" name="Google Shape;144;p16"/>
            <p:cNvGrpSpPr/>
            <p:nvPr/>
          </p:nvGrpSpPr>
          <p:grpSpPr>
            <a:xfrm>
              <a:off x="6973942" y="3692118"/>
              <a:ext cx="3389259" cy="1015800"/>
              <a:chOff x="6973942" y="3692118"/>
              <a:chExt cx="3389259" cy="1015800"/>
            </a:xfrm>
          </p:grpSpPr>
          <p:sp>
            <p:nvSpPr>
              <p:cNvPr id="145" name="Google Shape;145;p16"/>
              <p:cNvSpPr/>
              <p:nvPr/>
            </p:nvSpPr>
            <p:spPr>
              <a:xfrm>
                <a:off x="6973943" y="3841143"/>
                <a:ext cx="3389258" cy="717757"/>
              </a:xfrm>
              <a:prstGeom prst="roundRect">
                <a:avLst>
                  <a:gd name="adj" fmla="val 50000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3F3F3F"/>
                  </a:solidFill>
                  <a:latin typeface="Lora"/>
                  <a:ea typeface="Lora"/>
                  <a:cs typeface="Lora"/>
                  <a:sym typeface="Lora"/>
                </a:endParaRPr>
              </a:p>
            </p:txBody>
          </p:sp>
          <p:grpSp>
            <p:nvGrpSpPr>
              <p:cNvPr id="146" name="Google Shape;146;p16"/>
              <p:cNvGrpSpPr/>
              <p:nvPr/>
            </p:nvGrpSpPr>
            <p:grpSpPr>
              <a:xfrm>
                <a:off x="6973942" y="3982466"/>
                <a:ext cx="269630" cy="435110"/>
                <a:chOff x="7221416" y="1110198"/>
                <a:chExt cx="207740" cy="335236"/>
              </a:xfrm>
            </p:grpSpPr>
            <p:sp>
              <p:nvSpPr>
                <p:cNvPr id="147" name="Google Shape;147;p16"/>
                <p:cNvSpPr/>
                <p:nvPr/>
              </p:nvSpPr>
              <p:spPr>
                <a:xfrm>
                  <a:off x="7221416" y="1110198"/>
                  <a:ext cx="158261" cy="3352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261" h="335236" extrusionOk="0">
                      <a:moveTo>
                        <a:pt x="158261" y="0"/>
                      </a:moveTo>
                      <a:lnTo>
                        <a:pt x="158261" y="335236"/>
                      </a:lnTo>
                      <a:lnTo>
                        <a:pt x="103819" y="324245"/>
                      </a:lnTo>
                      <a:cubicBezTo>
                        <a:pt x="42809" y="298440"/>
                        <a:pt x="0" y="238028"/>
                        <a:pt x="0" y="167618"/>
                      </a:cubicBezTo>
                      <a:cubicBezTo>
                        <a:pt x="0" y="97208"/>
                        <a:pt x="42809" y="36797"/>
                        <a:pt x="103819" y="10991"/>
                      </a:cubicBezTo>
                      <a:lnTo>
                        <a:pt x="158261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 w="12700" cap="flat" cmpd="sng">
                  <a:solidFill>
                    <a:schemeClr val="accent6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3F3F3F"/>
                    </a:solidFill>
                    <a:latin typeface="Lora"/>
                    <a:ea typeface="Lora"/>
                    <a:cs typeface="Lora"/>
                    <a:sym typeface="Lora"/>
                  </a:endParaRPr>
                </a:p>
              </p:txBody>
            </p:sp>
            <p:sp>
              <p:nvSpPr>
                <p:cNvPr id="148" name="Google Shape;148;p16"/>
                <p:cNvSpPr/>
                <p:nvPr/>
              </p:nvSpPr>
              <p:spPr>
                <a:xfrm>
                  <a:off x="7330198" y="1228337"/>
                  <a:ext cx="98958" cy="98958"/>
                </a:xfrm>
                <a:prstGeom prst="ellipse">
                  <a:avLst/>
                </a:prstGeom>
                <a:solidFill>
                  <a:schemeClr val="lt1"/>
                </a:solidFill>
                <a:ln w="12700" cap="flat" cmpd="sng">
                  <a:solidFill>
                    <a:schemeClr val="accent6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3F3F3F"/>
                    </a:solidFill>
                    <a:latin typeface="Lora"/>
                    <a:ea typeface="Lora"/>
                    <a:cs typeface="Lora"/>
                    <a:sym typeface="Lora"/>
                  </a:endParaRPr>
                </a:p>
              </p:txBody>
            </p:sp>
          </p:grpSp>
          <p:sp>
            <p:nvSpPr>
              <p:cNvPr id="149" name="Google Shape;149;p16"/>
              <p:cNvSpPr txBox="1"/>
              <p:nvPr/>
            </p:nvSpPr>
            <p:spPr>
              <a:xfrm>
                <a:off x="7467580" y="3692118"/>
                <a:ext cx="2514600" cy="101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000" b="0" i="0">
                    <a:solidFill>
                      <a:srgbClr val="3F3F3F"/>
                    </a:solidFill>
                    <a:latin typeface="Lora"/>
                    <a:ea typeface="Lora"/>
                    <a:cs typeface="Lora"/>
                    <a:sym typeface="Lora"/>
                  </a:rPr>
                  <a:t>04. </a:t>
                </a:r>
                <a:r>
                  <a:rPr lang="en-US" sz="2000">
                    <a:solidFill>
                      <a:srgbClr val="3F3F3F"/>
                    </a:solidFill>
                    <a:latin typeface="Lora"/>
                    <a:ea typeface="Lora"/>
                    <a:cs typeface="Lora"/>
                    <a:sym typeface="Lora"/>
                  </a:rPr>
                  <a:t>Driver Performance Analysis</a:t>
                </a:r>
                <a:endParaRPr sz="2000">
                  <a:solidFill>
                    <a:srgbClr val="3F3F3F"/>
                  </a:solidFill>
                  <a:latin typeface="Lora"/>
                  <a:ea typeface="Lora"/>
                  <a:cs typeface="Lora"/>
                  <a:sym typeface="Lora"/>
                </a:endParaRPr>
              </a:p>
            </p:txBody>
          </p:sp>
        </p:grpSp>
        <p:grpSp>
          <p:nvGrpSpPr>
            <p:cNvPr id="150" name="Google Shape;150;p16"/>
            <p:cNvGrpSpPr/>
            <p:nvPr/>
          </p:nvGrpSpPr>
          <p:grpSpPr>
            <a:xfrm>
              <a:off x="6973942" y="4751482"/>
              <a:ext cx="3389259" cy="1015800"/>
              <a:chOff x="6973942" y="4751482"/>
              <a:chExt cx="3389259" cy="1015800"/>
            </a:xfrm>
          </p:grpSpPr>
          <p:sp>
            <p:nvSpPr>
              <p:cNvPr id="151" name="Google Shape;151;p16"/>
              <p:cNvSpPr/>
              <p:nvPr/>
            </p:nvSpPr>
            <p:spPr>
              <a:xfrm>
                <a:off x="6973943" y="4900501"/>
                <a:ext cx="3389258" cy="717757"/>
              </a:xfrm>
              <a:prstGeom prst="roundRect">
                <a:avLst>
                  <a:gd name="adj" fmla="val 50000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3F3F3F"/>
                  </a:solidFill>
                  <a:latin typeface="Lora"/>
                  <a:ea typeface="Lora"/>
                  <a:cs typeface="Lora"/>
                  <a:sym typeface="Lora"/>
                </a:endParaRPr>
              </a:p>
            </p:txBody>
          </p:sp>
          <p:grpSp>
            <p:nvGrpSpPr>
              <p:cNvPr id="152" name="Google Shape;152;p16"/>
              <p:cNvGrpSpPr/>
              <p:nvPr/>
            </p:nvGrpSpPr>
            <p:grpSpPr>
              <a:xfrm>
                <a:off x="6973942" y="5041824"/>
                <a:ext cx="269630" cy="435110"/>
                <a:chOff x="7221416" y="1110198"/>
                <a:chExt cx="207740" cy="335236"/>
              </a:xfrm>
            </p:grpSpPr>
            <p:sp>
              <p:nvSpPr>
                <p:cNvPr id="153" name="Google Shape;153;p16"/>
                <p:cNvSpPr/>
                <p:nvPr/>
              </p:nvSpPr>
              <p:spPr>
                <a:xfrm>
                  <a:off x="7221416" y="1110198"/>
                  <a:ext cx="158261" cy="3352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261" h="335236" extrusionOk="0">
                      <a:moveTo>
                        <a:pt x="158261" y="0"/>
                      </a:moveTo>
                      <a:lnTo>
                        <a:pt x="158261" y="335236"/>
                      </a:lnTo>
                      <a:lnTo>
                        <a:pt x="103819" y="324245"/>
                      </a:lnTo>
                      <a:cubicBezTo>
                        <a:pt x="42809" y="298440"/>
                        <a:pt x="0" y="238028"/>
                        <a:pt x="0" y="167618"/>
                      </a:cubicBezTo>
                      <a:cubicBezTo>
                        <a:pt x="0" y="97208"/>
                        <a:pt x="42809" y="36797"/>
                        <a:pt x="103819" y="10991"/>
                      </a:cubicBezTo>
                      <a:lnTo>
                        <a:pt x="158261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 w="12700" cap="flat" cmpd="sng">
                  <a:solidFill>
                    <a:schemeClr val="accent6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3F3F3F"/>
                    </a:solidFill>
                    <a:latin typeface="Lora"/>
                    <a:ea typeface="Lora"/>
                    <a:cs typeface="Lora"/>
                    <a:sym typeface="Lora"/>
                  </a:endParaRPr>
                </a:p>
              </p:txBody>
            </p:sp>
            <p:sp>
              <p:nvSpPr>
                <p:cNvPr id="154" name="Google Shape;154;p16"/>
                <p:cNvSpPr/>
                <p:nvPr/>
              </p:nvSpPr>
              <p:spPr>
                <a:xfrm>
                  <a:off x="7330198" y="1228337"/>
                  <a:ext cx="98958" cy="98958"/>
                </a:xfrm>
                <a:prstGeom prst="ellipse">
                  <a:avLst/>
                </a:prstGeom>
                <a:solidFill>
                  <a:schemeClr val="lt1"/>
                </a:solidFill>
                <a:ln w="12700" cap="flat" cmpd="sng">
                  <a:solidFill>
                    <a:schemeClr val="accent6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3F3F3F"/>
                    </a:solidFill>
                    <a:latin typeface="Lora"/>
                    <a:ea typeface="Lora"/>
                    <a:cs typeface="Lora"/>
                    <a:sym typeface="Lora"/>
                  </a:endParaRPr>
                </a:p>
              </p:txBody>
            </p:sp>
          </p:grpSp>
          <p:sp>
            <p:nvSpPr>
              <p:cNvPr id="155" name="Google Shape;155;p16"/>
              <p:cNvSpPr txBox="1"/>
              <p:nvPr/>
            </p:nvSpPr>
            <p:spPr>
              <a:xfrm>
                <a:off x="7467580" y="4751482"/>
                <a:ext cx="2514600" cy="101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000" b="0" i="0">
                    <a:solidFill>
                      <a:srgbClr val="3F3F3F"/>
                    </a:solidFill>
                    <a:latin typeface="Lora"/>
                    <a:ea typeface="Lora"/>
                    <a:cs typeface="Lora"/>
                    <a:sym typeface="Lora"/>
                  </a:rPr>
                  <a:t>05. </a:t>
                </a:r>
                <a:r>
                  <a:rPr lang="en-US" sz="2000">
                    <a:solidFill>
                      <a:srgbClr val="3F3F3F"/>
                    </a:solidFill>
                    <a:latin typeface="Lora"/>
                    <a:ea typeface="Lora"/>
                    <a:cs typeface="Lora"/>
                    <a:sym typeface="Lora"/>
                  </a:rPr>
                  <a:t>Machine Learning and Automation</a:t>
                </a:r>
                <a:endParaRPr sz="2000">
                  <a:solidFill>
                    <a:srgbClr val="3F3F3F"/>
                  </a:solidFill>
                  <a:latin typeface="Lora"/>
                  <a:ea typeface="Lora"/>
                  <a:cs typeface="Lora"/>
                  <a:sym typeface="Lora"/>
                </a:endParaRPr>
              </a:p>
            </p:txBody>
          </p:sp>
        </p:grpSp>
        <p:grpSp>
          <p:nvGrpSpPr>
            <p:cNvPr id="156" name="Google Shape;156;p16"/>
            <p:cNvGrpSpPr/>
            <p:nvPr/>
          </p:nvGrpSpPr>
          <p:grpSpPr>
            <a:xfrm>
              <a:off x="6973942" y="5959861"/>
              <a:ext cx="3389259" cy="717757"/>
              <a:chOff x="6973942" y="5959861"/>
              <a:chExt cx="3389259" cy="717757"/>
            </a:xfrm>
          </p:grpSpPr>
          <p:sp>
            <p:nvSpPr>
              <p:cNvPr id="157" name="Google Shape;157;p16"/>
              <p:cNvSpPr/>
              <p:nvPr/>
            </p:nvSpPr>
            <p:spPr>
              <a:xfrm>
                <a:off x="6973943" y="5959861"/>
                <a:ext cx="3389258" cy="717757"/>
              </a:xfrm>
              <a:prstGeom prst="roundRect">
                <a:avLst>
                  <a:gd name="adj" fmla="val 50000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3F3F3F"/>
                  </a:solidFill>
                  <a:latin typeface="Lora"/>
                  <a:ea typeface="Lora"/>
                  <a:cs typeface="Lora"/>
                  <a:sym typeface="Lora"/>
                </a:endParaRPr>
              </a:p>
            </p:txBody>
          </p:sp>
          <p:grpSp>
            <p:nvGrpSpPr>
              <p:cNvPr id="158" name="Google Shape;158;p16"/>
              <p:cNvGrpSpPr/>
              <p:nvPr/>
            </p:nvGrpSpPr>
            <p:grpSpPr>
              <a:xfrm>
                <a:off x="6973942" y="6101184"/>
                <a:ext cx="269630" cy="435110"/>
                <a:chOff x="7221416" y="1110198"/>
                <a:chExt cx="207740" cy="335236"/>
              </a:xfrm>
            </p:grpSpPr>
            <p:sp>
              <p:nvSpPr>
                <p:cNvPr id="159" name="Google Shape;159;p16"/>
                <p:cNvSpPr/>
                <p:nvPr/>
              </p:nvSpPr>
              <p:spPr>
                <a:xfrm>
                  <a:off x="7221416" y="1110198"/>
                  <a:ext cx="158261" cy="3352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8261" h="335236" extrusionOk="0">
                      <a:moveTo>
                        <a:pt x="158261" y="0"/>
                      </a:moveTo>
                      <a:lnTo>
                        <a:pt x="158261" y="335236"/>
                      </a:lnTo>
                      <a:lnTo>
                        <a:pt x="103819" y="324245"/>
                      </a:lnTo>
                      <a:cubicBezTo>
                        <a:pt x="42809" y="298440"/>
                        <a:pt x="0" y="238028"/>
                        <a:pt x="0" y="167618"/>
                      </a:cubicBezTo>
                      <a:cubicBezTo>
                        <a:pt x="0" y="97208"/>
                        <a:pt x="42809" y="36797"/>
                        <a:pt x="103819" y="10991"/>
                      </a:cubicBezTo>
                      <a:lnTo>
                        <a:pt x="158261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 w="12700" cap="flat" cmpd="sng">
                  <a:solidFill>
                    <a:schemeClr val="accent6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3F3F3F"/>
                    </a:solidFill>
                    <a:latin typeface="Lora"/>
                    <a:ea typeface="Lora"/>
                    <a:cs typeface="Lora"/>
                    <a:sym typeface="Lora"/>
                  </a:endParaRPr>
                </a:p>
              </p:txBody>
            </p:sp>
            <p:sp>
              <p:nvSpPr>
                <p:cNvPr id="160" name="Google Shape;160;p16"/>
                <p:cNvSpPr/>
                <p:nvPr/>
              </p:nvSpPr>
              <p:spPr>
                <a:xfrm>
                  <a:off x="7330198" y="1228337"/>
                  <a:ext cx="98958" cy="98958"/>
                </a:xfrm>
                <a:prstGeom prst="ellipse">
                  <a:avLst/>
                </a:prstGeom>
                <a:solidFill>
                  <a:schemeClr val="lt1"/>
                </a:solidFill>
                <a:ln w="12700" cap="flat" cmpd="sng">
                  <a:solidFill>
                    <a:schemeClr val="accent6"/>
                  </a:solidFill>
                  <a:prstDash val="solid"/>
                  <a:miter lim="800000"/>
                  <a:headEnd type="none" w="sm" len="sm"/>
                  <a:tailEnd type="none" w="sm" len="sm"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3F3F3F"/>
                    </a:solidFill>
                    <a:latin typeface="Lora"/>
                    <a:ea typeface="Lora"/>
                    <a:cs typeface="Lora"/>
                    <a:sym typeface="Lora"/>
                  </a:endParaRPr>
                </a:p>
              </p:txBody>
            </p:sp>
          </p:grpSp>
          <p:sp>
            <p:nvSpPr>
              <p:cNvPr id="161" name="Google Shape;161;p16"/>
              <p:cNvSpPr txBox="1"/>
              <p:nvPr/>
            </p:nvSpPr>
            <p:spPr>
              <a:xfrm>
                <a:off x="7532076" y="6118684"/>
                <a:ext cx="2514602" cy="40011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000" b="0" i="0">
                    <a:solidFill>
                      <a:srgbClr val="3F3F3F"/>
                    </a:solidFill>
                    <a:latin typeface="Lora"/>
                    <a:ea typeface="Lora"/>
                    <a:cs typeface="Lora"/>
                    <a:sym typeface="Lora"/>
                  </a:rPr>
                  <a:t>06. </a:t>
                </a:r>
                <a:r>
                  <a:rPr lang="en-US" sz="2000">
                    <a:solidFill>
                      <a:srgbClr val="3F3F3F"/>
                    </a:solidFill>
                    <a:latin typeface="Lora"/>
                    <a:ea typeface="Lora"/>
                    <a:cs typeface="Lora"/>
                    <a:sym typeface="Lora"/>
                  </a:rPr>
                  <a:t>A/B Testing</a:t>
                </a:r>
                <a:endParaRPr sz="2000">
                  <a:solidFill>
                    <a:srgbClr val="3F3F3F"/>
                  </a:solidFill>
                  <a:latin typeface="Lora"/>
                  <a:ea typeface="Lora"/>
                  <a:cs typeface="Lora"/>
                  <a:sym typeface="Lora"/>
                </a:endParaRPr>
              </a:p>
            </p:txBody>
          </p:sp>
        </p:grpSp>
      </p:grpSp>
      <p:grpSp>
        <p:nvGrpSpPr>
          <p:cNvPr id="162" name="Google Shape;162;p16"/>
          <p:cNvGrpSpPr/>
          <p:nvPr/>
        </p:nvGrpSpPr>
        <p:grpSpPr>
          <a:xfrm>
            <a:off x="610421" y="714919"/>
            <a:ext cx="5391000" cy="2847449"/>
            <a:chOff x="942421" y="1020870"/>
            <a:chExt cx="5391000" cy="2847449"/>
          </a:xfrm>
        </p:grpSpPr>
        <p:sp>
          <p:nvSpPr>
            <p:cNvPr id="163" name="Google Shape;163;p16"/>
            <p:cNvSpPr txBox="1"/>
            <p:nvPr/>
          </p:nvSpPr>
          <p:spPr>
            <a:xfrm>
              <a:off x="942421" y="1020870"/>
              <a:ext cx="49596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00" b="1">
                  <a:solidFill>
                    <a:schemeClr val="accent6"/>
                  </a:solidFill>
                  <a:latin typeface="Lora"/>
                  <a:ea typeface="Lora"/>
                  <a:cs typeface="Lora"/>
                  <a:sym typeface="Lora"/>
                </a:rPr>
                <a:t>How?</a:t>
              </a:r>
              <a:endParaRPr sz="3600" b="1">
                <a:solidFill>
                  <a:schemeClr val="accent6"/>
                </a:solidFill>
                <a:latin typeface="Lora"/>
                <a:ea typeface="Lora"/>
                <a:cs typeface="Lora"/>
                <a:sym typeface="Lora"/>
              </a:endParaRPr>
            </a:p>
          </p:txBody>
        </p:sp>
        <p:sp>
          <p:nvSpPr>
            <p:cNvPr id="164" name="Google Shape;164;p16"/>
            <p:cNvSpPr txBox="1"/>
            <p:nvPr/>
          </p:nvSpPr>
          <p:spPr>
            <a:xfrm>
              <a:off x="942421" y="2252219"/>
              <a:ext cx="5391000" cy="161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rgbClr val="3F3F3F"/>
                  </a:solidFill>
                  <a:latin typeface="Lora"/>
                  <a:ea typeface="Lora"/>
                  <a:cs typeface="Lora"/>
                  <a:sym typeface="Lora"/>
                </a:rPr>
                <a:t>Data Science can play a significant role in addressing the problem of delayed food pick-up by providing valuable insights and tools for optimization. Here are a few solutions</a:t>
              </a:r>
              <a:endParaRPr/>
            </a:p>
          </p:txBody>
        </p:sp>
      </p:grpSp>
      <p:pic>
        <p:nvPicPr>
          <p:cNvPr id="165" name="Google Shape;165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10425" y="3767900"/>
            <a:ext cx="6186350" cy="3090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7"/>
          <p:cNvSpPr/>
          <p:nvPr/>
        </p:nvSpPr>
        <p:spPr>
          <a:xfrm>
            <a:off x="204537" y="2243680"/>
            <a:ext cx="4484694" cy="4614320"/>
          </a:xfrm>
          <a:custGeom>
            <a:avLst/>
            <a:gdLst/>
            <a:ahLst/>
            <a:cxnLst/>
            <a:rect l="l" t="t" r="r" b="b"/>
            <a:pathLst>
              <a:path w="3628910" h="3733800" extrusionOk="0">
                <a:moveTo>
                  <a:pt x="1120171" y="0"/>
                </a:moveTo>
                <a:cubicBezTo>
                  <a:pt x="2505709" y="0"/>
                  <a:pt x="3628910" y="1123201"/>
                  <a:pt x="3628910" y="2508739"/>
                </a:cubicBezTo>
                <a:cubicBezTo>
                  <a:pt x="3628910" y="2941720"/>
                  <a:pt x="3519223" y="3349082"/>
                  <a:pt x="3326119" y="3704553"/>
                </a:cubicBezTo>
                <a:lnTo>
                  <a:pt x="3308351" y="3733800"/>
                </a:lnTo>
                <a:lnTo>
                  <a:pt x="0" y="3733800"/>
                </a:lnTo>
                <a:lnTo>
                  <a:pt x="0" y="266352"/>
                </a:lnTo>
                <a:lnTo>
                  <a:pt x="143657" y="197149"/>
                </a:lnTo>
                <a:cubicBezTo>
                  <a:pt x="443798" y="70200"/>
                  <a:pt x="773787" y="0"/>
                  <a:pt x="1120171" y="0"/>
                </a:cubicBezTo>
                <a:close/>
              </a:path>
            </a:pathLst>
          </a:custGeom>
          <a:gradFill>
            <a:gsLst>
              <a:gs pos="0">
                <a:srgbClr val="D31A2A"/>
              </a:gs>
              <a:gs pos="68000">
                <a:schemeClr val="lt2"/>
              </a:gs>
              <a:gs pos="100000">
                <a:srgbClr val="710C04"/>
              </a:gs>
            </a:gsLst>
            <a:lin ang="27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1" name="Google Shape;171;p17"/>
          <p:cNvPicPr preferRelativeResize="0"/>
          <p:nvPr/>
        </p:nvPicPr>
        <p:blipFill rotWithShape="1">
          <a:blip r:embed="rId3">
            <a:alphaModFix/>
          </a:blip>
          <a:srcRect l="7640" t="-130" r="56202" b="129"/>
          <a:stretch/>
        </p:blipFill>
        <p:spPr>
          <a:xfrm>
            <a:off x="1498871" y="283945"/>
            <a:ext cx="3373984" cy="6248094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17"/>
          <p:cNvSpPr txBox="1"/>
          <p:nvPr/>
        </p:nvSpPr>
        <p:spPr>
          <a:xfrm>
            <a:off x="6700916" y="947162"/>
            <a:ext cx="4775400" cy="12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>
                <a:solidFill>
                  <a:schemeClr val="accent6"/>
                </a:solidFill>
                <a:latin typeface="Lora"/>
                <a:ea typeface="Lora"/>
                <a:cs typeface="Lora"/>
                <a:sym typeface="Lora"/>
              </a:rPr>
              <a:t>Delivery Companies </a:t>
            </a:r>
            <a:r>
              <a:rPr lang="en-US" sz="3600" b="1">
                <a:solidFill>
                  <a:srgbClr val="3F3F3F"/>
                </a:solidFill>
                <a:latin typeface="Lora"/>
                <a:ea typeface="Lora"/>
                <a:cs typeface="Lora"/>
                <a:sym typeface="Lora"/>
              </a:rPr>
              <a:t>Working in this area</a:t>
            </a:r>
            <a:endParaRPr sz="3600" b="1">
              <a:solidFill>
                <a:schemeClr val="accent6"/>
              </a:solidFill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173" name="Google Shape;17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89775" y="2452371"/>
            <a:ext cx="5797700" cy="17938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89775" y="4550850"/>
            <a:ext cx="2826650" cy="1981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5" name="Google Shape;175;p17"/>
          <p:cNvGrpSpPr/>
          <p:nvPr/>
        </p:nvGrpSpPr>
        <p:grpSpPr>
          <a:xfrm>
            <a:off x="7067645" y="4550840"/>
            <a:ext cx="4919818" cy="1981200"/>
            <a:chOff x="7067645" y="4550840"/>
            <a:chExt cx="4919818" cy="1981200"/>
          </a:xfrm>
        </p:grpSpPr>
        <p:pic>
          <p:nvPicPr>
            <p:cNvPr id="176" name="Google Shape;176;p17" descr="Free photo medium shot man delivering food"/>
            <p:cNvPicPr preferRelativeResize="0"/>
            <p:nvPr/>
          </p:nvPicPr>
          <p:blipFill rotWithShape="1">
            <a:blip r:embed="rId6">
              <a:alphaModFix/>
            </a:blip>
            <a:srcRect/>
            <a:stretch/>
          </p:blipFill>
          <p:spPr>
            <a:xfrm>
              <a:off x="9006138" y="4550840"/>
              <a:ext cx="2981325" cy="1981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7" name="Google Shape;177;p17"/>
            <p:cNvPicPr preferRelativeResize="0"/>
            <p:nvPr/>
          </p:nvPicPr>
          <p:blipFill rotWithShape="1">
            <a:blip r:embed="rId7">
              <a:alphaModFix/>
            </a:blip>
            <a:srcRect/>
            <a:stretch/>
          </p:blipFill>
          <p:spPr>
            <a:xfrm>
              <a:off x="7067645" y="5011124"/>
              <a:ext cx="1060634" cy="1060634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8"/>
          <p:cNvSpPr/>
          <p:nvPr/>
        </p:nvSpPr>
        <p:spPr>
          <a:xfrm>
            <a:off x="0" y="6506308"/>
            <a:ext cx="12192000" cy="351692"/>
          </a:xfrm>
          <a:prstGeom prst="rect">
            <a:avLst/>
          </a:prstGeom>
          <a:gradFill>
            <a:gsLst>
              <a:gs pos="0">
                <a:srgbClr val="D31A2A"/>
              </a:gs>
              <a:gs pos="68000">
                <a:schemeClr val="lt2"/>
              </a:gs>
              <a:gs pos="100000">
                <a:srgbClr val="710C04"/>
              </a:gs>
            </a:gsLst>
            <a:lin ang="27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83" name="Google Shape;183;p18"/>
          <p:cNvGrpSpPr/>
          <p:nvPr/>
        </p:nvGrpSpPr>
        <p:grpSpPr>
          <a:xfrm>
            <a:off x="394455" y="565650"/>
            <a:ext cx="6096000" cy="1859273"/>
            <a:chOff x="439393" y="538697"/>
            <a:chExt cx="6096000" cy="1859273"/>
          </a:xfrm>
        </p:grpSpPr>
        <p:sp>
          <p:nvSpPr>
            <p:cNvPr id="184" name="Google Shape;184;p18"/>
            <p:cNvSpPr txBox="1"/>
            <p:nvPr/>
          </p:nvSpPr>
          <p:spPr>
            <a:xfrm>
              <a:off x="439393" y="538697"/>
              <a:ext cx="5322300" cy="1200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00" b="1">
                  <a:solidFill>
                    <a:srgbClr val="3F3F3F"/>
                  </a:solidFill>
                  <a:latin typeface="Lora"/>
                  <a:ea typeface="Lora"/>
                  <a:cs typeface="Lora"/>
                  <a:sym typeface="Lora"/>
                </a:rPr>
                <a:t>Day to Day activities of </a:t>
              </a:r>
              <a:r>
                <a:rPr lang="en-US" sz="3600" b="1">
                  <a:solidFill>
                    <a:schemeClr val="accent6"/>
                  </a:solidFill>
                  <a:latin typeface="Lora"/>
                  <a:ea typeface="Lora"/>
                  <a:cs typeface="Lora"/>
                  <a:sym typeface="Lora"/>
                </a:rPr>
                <a:t>Data Scientist</a:t>
              </a:r>
              <a:endParaRPr sz="3600" b="1">
                <a:solidFill>
                  <a:schemeClr val="accent6"/>
                </a:solidFill>
                <a:latin typeface="Lora"/>
                <a:ea typeface="Lora"/>
                <a:cs typeface="Lora"/>
                <a:sym typeface="Lora"/>
              </a:endParaRPr>
            </a:p>
          </p:txBody>
        </p:sp>
        <p:sp>
          <p:nvSpPr>
            <p:cNvPr id="185" name="Google Shape;185;p18"/>
            <p:cNvSpPr txBox="1"/>
            <p:nvPr/>
          </p:nvSpPr>
          <p:spPr>
            <a:xfrm>
              <a:off x="439393" y="1689970"/>
              <a:ext cx="6096000" cy="708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b="0" i="0">
                  <a:solidFill>
                    <a:srgbClr val="3F3F3F"/>
                  </a:solidFill>
                  <a:latin typeface="Lora"/>
                  <a:ea typeface="Lora"/>
                  <a:cs typeface="Lora"/>
                  <a:sym typeface="Lora"/>
                </a:rPr>
                <a:t>Here are some </a:t>
              </a:r>
              <a:r>
                <a:rPr lang="en-US" sz="1600">
                  <a:solidFill>
                    <a:srgbClr val="3F3F3F"/>
                  </a:solidFill>
                  <a:latin typeface="Lora"/>
                  <a:ea typeface="Lora"/>
                  <a:cs typeface="Lora"/>
                  <a:sym typeface="Lora"/>
                </a:rPr>
                <a:t>day to day activities of data scientist in this field</a:t>
              </a:r>
              <a:r>
                <a:rPr lang="en-US" sz="1600" b="0" i="0">
                  <a:solidFill>
                    <a:srgbClr val="3F3F3F"/>
                  </a:solidFill>
                  <a:latin typeface="Lora"/>
                  <a:ea typeface="Lora"/>
                  <a:cs typeface="Lora"/>
                  <a:sym typeface="Lora"/>
                </a:rPr>
                <a:t>:</a:t>
              </a:r>
              <a:endParaRPr sz="1600">
                <a:solidFill>
                  <a:srgbClr val="3F3F3F"/>
                </a:solidFill>
                <a:latin typeface="Lora"/>
                <a:ea typeface="Lora"/>
                <a:cs typeface="Lora"/>
                <a:sym typeface="Lora"/>
              </a:endParaRPr>
            </a:p>
          </p:txBody>
        </p:sp>
      </p:grpSp>
      <p:sp>
        <p:nvSpPr>
          <p:cNvPr id="186" name="Google Shape;186;p18"/>
          <p:cNvSpPr/>
          <p:nvPr/>
        </p:nvSpPr>
        <p:spPr>
          <a:xfrm>
            <a:off x="464275" y="2529075"/>
            <a:ext cx="2356500" cy="1015800"/>
          </a:xfrm>
          <a:prstGeom prst="roundRect">
            <a:avLst>
              <a:gd name="adj" fmla="val 16667"/>
            </a:avLst>
          </a:prstGeom>
          <a:solidFill>
            <a:schemeClr val="lt1">
              <a:alpha val="91760"/>
            </a:schemeClr>
          </a:solidFill>
          <a:ln>
            <a:noFill/>
          </a:ln>
          <a:effectLst>
            <a:outerShdw blurRad="127000" sx="102000" sy="102000" algn="ctr" rotWithShape="0">
              <a:srgbClr val="000000">
                <a:alpha val="3294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DD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" name="Google Shape;187;p18"/>
          <p:cNvSpPr/>
          <p:nvPr/>
        </p:nvSpPr>
        <p:spPr>
          <a:xfrm>
            <a:off x="464275" y="3773150"/>
            <a:ext cx="2356500" cy="1015800"/>
          </a:xfrm>
          <a:prstGeom prst="roundRect">
            <a:avLst>
              <a:gd name="adj" fmla="val 16667"/>
            </a:avLst>
          </a:prstGeom>
          <a:solidFill>
            <a:schemeClr val="lt1">
              <a:alpha val="91760"/>
            </a:schemeClr>
          </a:solidFill>
          <a:ln>
            <a:noFill/>
          </a:ln>
          <a:effectLst>
            <a:outerShdw blurRad="127000" sx="102000" sy="102000" algn="ctr" rotWithShape="0">
              <a:srgbClr val="000000">
                <a:alpha val="3294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18"/>
          <p:cNvSpPr/>
          <p:nvPr/>
        </p:nvSpPr>
        <p:spPr>
          <a:xfrm>
            <a:off x="394450" y="5017225"/>
            <a:ext cx="2356500" cy="1015800"/>
          </a:xfrm>
          <a:prstGeom prst="roundRect">
            <a:avLst>
              <a:gd name="adj" fmla="val 16667"/>
            </a:avLst>
          </a:prstGeom>
          <a:solidFill>
            <a:schemeClr val="lt1">
              <a:alpha val="91760"/>
            </a:schemeClr>
          </a:solidFill>
          <a:ln>
            <a:noFill/>
          </a:ln>
          <a:effectLst>
            <a:outerShdw blurRad="127000" sx="102000" sy="102000" algn="ctr" rotWithShape="0">
              <a:srgbClr val="000000">
                <a:alpha val="3294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p18"/>
          <p:cNvSpPr/>
          <p:nvPr/>
        </p:nvSpPr>
        <p:spPr>
          <a:xfrm>
            <a:off x="2964875" y="2529075"/>
            <a:ext cx="2356500" cy="1015800"/>
          </a:xfrm>
          <a:prstGeom prst="roundRect">
            <a:avLst>
              <a:gd name="adj" fmla="val 16667"/>
            </a:avLst>
          </a:prstGeom>
          <a:solidFill>
            <a:schemeClr val="lt1">
              <a:alpha val="91760"/>
            </a:schemeClr>
          </a:solidFill>
          <a:ln>
            <a:noFill/>
          </a:ln>
          <a:effectLst>
            <a:outerShdw blurRad="127000" sx="102000" sy="102000" algn="ctr" rotWithShape="0">
              <a:srgbClr val="000000">
                <a:alpha val="3294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p18"/>
          <p:cNvSpPr/>
          <p:nvPr/>
        </p:nvSpPr>
        <p:spPr>
          <a:xfrm>
            <a:off x="2964875" y="3773150"/>
            <a:ext cx="2356500" cy="1015800"/>
          </a:xfrm>
          <a:prstGeom prst="roundRect">
            <a:avLst>
              <a:gd name="adj" fmla="val 16667"/>
            </a:avLst>
          </a:prstGeom>
          <a:solidFill>
            <a:schemeClr val="lt1">
              <a:alpha val="91760"/>
            </a:schemeClr>
          </a:solidFill>
          <a:ln>
            <a:noFill/>
          </a:ln>
          <a:effectLst>
            <a:outerShdw blurRad="127000" sx="102000" sy="102000" algn="ctr" rotWithShape="0">
              <a:srgbClr val="000000">
                <a:alpha val="3294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18"/>
          <p:cNvSpPr/>
          <p:nvPr/>
        </p:nvSpPr>
        <p:spPr>
          <a:xfrm>
            <a:off x="2964875" y="5017225"/>
            <a:ext cx="2356500" cy="1015800"/>
          </a:xfrm>
          <a:prstGeom prst="roundRect">
            <a:avLst>
              <a:gd name="adj" fmla="val 16667"/>
            </a:avLst>
          </a:prstGeom>
          <a:solidFill>
            <a:schemeClr val="lt1">
              <a:alpha val="91760"/>
            </a:schemeClr>
          </a:solidFill>
          <a:ln>
            <a:noFill/>
          </a:ln>
          <a:effectLst>
            <a:outerShdw blurRad="127000" sx="102000" sy="102000" algn="ctr" rotWithShape="0">
              <a:srgbClr val="000000">
                <a:alpha val="3294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18"/>
          <p:cNvSpPr/>
          <p:nvPr/>
        </p:nvSpPr>
        <p:spPr>
          <a:xfrm>
            <a:off x="5465475" y="2529075"/>
            <a:ext cx="2356500" cy="1015800"/>
          </a:xfrm>
          <a:prstGeom prst="roundRect">
            <a:avLst>
              <a:gd name="adj" fmla="val 16667"/>
            </a:avLst>
          </a:prstGeom>
          <a:solidFill>
            <a:schemeClr val="lt1">
              <a:alpha val="91760"/>
            </a:schemeClr>
          </a:solidFill>
          <a:ln>
            <a:noFill/>
          </a:ln>
          <a:effectLst>
            <a:outerShdw blurRad="127000" sx="102000" sy="102000" algn="ctr" rotWithShape="0">
              <a:srgbClr val="000000">
                <a:alpha val="3294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18"/>
          <p:cNvSpPr/>
          <p:nvPr/>
        </p:nvSpPr>
        <p:spPr>
          <a:xfrm>
            <a:off x="5465475" y="3773150"/>
            <a:ext cx="2356500" cy="1015800"/>
          </a:xfrm>
          <a:prstGeom prst="roundRect">
            <a:avLst>
              <a:gd name="adj" fmla="val 16667"/>
            </a:avLst>
          </a:prstGeom>
          <a:solidFill>
            <a:schemeClr val="lt1">
              <a:alpha val="91760"/>
            </a:schemeClr>
          </a:solidFill>
          <a:ln>
            <a:noFill/>
          </a:ln>
          <a:effectLst>
            <a:outerShdw blurRad="127000" sx="102000" sy="102000" algn="ctr" rotWithShape="0">
              <a:srgbClr val="000000">
                <a:alpha val="3294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18"/>
          <p:cNvSpPr/>
          <p:nvPr/>
        </p:nvSpPr>
        <p:spPr>
          <a:xfrm>
            <a:off x="5465475" y="5017225"/>
            <a:ext cx="2356500" cy="1015800"/>
          </a:xfrm>
          <a:prstGeom prst="roundRect">
            <a:avLst>
              <a:gd name="adj" fmla="val 16667"/>
            </a:avLst>
          </a:prstGeom>
          <a:solidFill>
            <a:schemeClr val="lt1">
              <a:alpha val="91760"/>
            </a:schemeClr>
          </a:solidFill>
          <a:ln>
            <a:noFill/>
          </a:ln>
          <a:effectLst>
            <a:outerShdw blurRad="127000" sx="102000" sy="102000" algn="ctr" rotWithShape="0">
              <a:srgbClr val="000000">
                <a:alpha val="3294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18"/>
          <p:cNvSpPr txBox="1"/>
          <p:nvPr/>
        </p:nvSpPr>
        <p:spPr>
          <a:xfrm>
            <a:off x="912525" y="3000725"/>
            <a:ext cx="8061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Google Shape;196;p18"/>
          <p:cNvSpPr txBox="1"/>
          <p:nvPr/>
        </p:nvSpPr>
        <p:spPr>
          <a:xfrm>
            <a:off x="674600" y="2720800"/>
            <a:ext cx="1987500" cy="68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Lora"/>
                <a:ea typeface="Lora"/>
                <a:cs typeface="Lora"/>
                <a:sym typeface="Lora"/>
              </a:rPr>
              <a:t>Data Collection and Preprocessing</a:t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97" name="Google Shape;197;p18"/>
          <p:cNvSpPr txBox="1"/>
          <p:nvPr/>
        </p:nvSpPr>
        <p:spPr>
          <a:xfrm>
            <a:off x="604625" y="3994425"/>
            <a:ext cx="1987500" cy="68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Lora"/>
                <a:ea typeface="Lora"/>
                <a:cs typeface="Lora"/>
                <a:sym typeface="Lora"/>
              </a:rPr>
              <a:t>Exploratory Data Analysis</a:t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98" name="Google Shape;198;p18"/>
          <p:cNvSpPr txBox="1"/>
          <p:nvPr/>
        </p:nvSpPr>
        <p:spPr>
          <a:xfrm>
            <a:off x="590625" y="5226075"/>
            <a:ext cx="1903500" cy="68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Data Visualization and Learning</a:t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99" name="Google Shape;199;p18"/>
          <p:cNvSpPr txBox="1"/>
          <p:nvPr/>
        </p:nvSpPr>
        <p:spPr>
          <a:xfrm>
            <a:off x="3151875" y="2762800"/>
            <a:ext cx="2099400" cy="6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Model Developing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00" name="Google Shape;200;p18"/>
          <p:cNvSpPr txBox="1"/>
          <p:nvPr/>
        </p:nvSpPr>
        <p:spPr>
          <a:xfrm>
            <a:off x="3165875" y="3994425"/>
            <a:ext cx="1987500" cy="68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Model Evaluation</a:t>
            </a:r>
            <a:endParaRPr>
              <a:latin typeface="Lora"/>
              <a:ea typeface="Lora"/>
              <a:cs typeface="Lora"/>
              <a:sym typeface="Lor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01" name="Google Shape;201;p18"/>
          <p:cNvSpPr txBox="1"/>
          <p:nvPr/>
        </p:nvSpPr>
        <p:spPr>
          <a:xfrm>
            <a:off x="3123900" y="5212075"/>
            <a:ext cx="1987500" cy="68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Real Time Monitoring</a:t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02" name="Google Shape;202;p18"/>
          <p:cNvSpPr txBox="1"/>
          <p:nvPr/>
        </p:nvSpPr>
        <p:spPr>
          <a:xfrm>
            <a:off x="5629150" y="2720800"/>
            <a:ext cx="1987500" cy="6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rPr>
              <a:t>Experimentation and A/B Testing</a:t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03" name="Google Shape;203;p18"/>
          <p:cNvSpPr txBox="1"/>
          <p:nvPr/>
        </p:nvSpPr>
        <p:spPr>
          <a:xfrm>
            <a:off x="5587175" y="3980450"/>
            <a:ext cx="1903500" cy="6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Lora"/>
                <a:ea typeface="Lora"/>
                <a:cs typeface="Lora"/>
                <a:sym typeface="Lora"/>
              </a:rPr>
              <a:t>Documentation</a:t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04" name="Google Shape;204;p18"/>
          <p:cNvSpPr txBox="1"/>
          <p:nvPr/>
        </p:nvSpPr>
        <p:spPr>
          <a:xfrm>
            <a:off x="5671150" y="5226075"/>
            <a:ext cx="19035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Lora"/>
                <a:ea typeface="Lora"/>
                <a:cs typeface="Lora"/>
                <a:sym typeface="Lora"/>
              </a:rPr>
              <a:t>Problem Solving</a:t>
            </a:r>
            <a:endParaRPr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205" name="Google Shape;20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18599" y="3544875"/>
            <a:ext cx="3734100" cy="2809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01350" y="556625"/>
            <a:ext cx="3568600" cy="230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9"/>
          <p:cNvSpPr/>
          <p:nvPr/>
        </p:nvSpPr>
        <p:spPr>
          <a:xfrm>
            <a:off x="1" y="2005011"/>
            <a:ext cx="4456391" cy="4852989"/>
          </a:xfrm>
          <a:custGeom>
            <a:avLst/>
            <a:gdLst/>
            <a:ahLst/>
            <a:cxnLst/>
            <a:rect l="l" t="t" r="r" b="b"/>
            <a:pathLst>
              <a:path w="4456391" h="4852989" extrusionOk="0">
                <a:moveTo>
                  <a:pt x="638507" y="0"/>
                </a:moveTo>
                <a:lnTo>
                  <a:pt x="751469" y="0"/>
                </a:lnTo>
                <a:lnTo>
                  <a:pt x="4456391" y="4852989"/>
                </a:lnTo>
                <a:lnTo>
                  <a:pt x="0" y="4852989"/>
                </a:lnTo>
                <a:lnTo>
                  <a:pt x="0" y="638507"/>
                </a:lnTo>
                <a:cubicBezTo>
                  <a:pt x="0" y="285869"/>
                  <a:pt x="285869" y="0"/>
                  <a:pt x="638507" y="0"/>
                </a:cubicBezTo>
                <a:close/>
              </a:path>
            </a:pathLst>
          </a:custGeom>
          <a:gradFill>
            <a:gsLst>
              <a:gs pos="0">
                <a:srgbClr val="D31A2A"/>
              </a:gs>
              <a:gs pos="68000">
                <a:schemeClr val="lt2"/>
              </a:gs>
              <a:gs pos="100000">
                <a:srgbClr val="710C04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12" name="Google Shape;212;p19"/>
          <p:cNvGrpSpPr/>
          <p:nvPr/>
        </p:nvGrpSpPr>
        <p:grpSpPr>
          <a:xfrm>
            <a:off x="2368475" y="728950"/>
            <a:ext cx="8049744" cy="4131500"/>
            <a:chOff x="2112966" y="326442"/>
            <a:chExt cx="9362345" cy="4131500"/>
          </a:xfrm>
        </p:grpSpPr>
        <p:sp>
          <p:nvSpPr>
            <p:cNvPr id="213" name="Google Shape;213;p19"/>
            <p:cNvSpPr txBox="1"/>
            <p:nvPr/>
          </p:nvSpPr>
          <p:spPr>
            <a:xfrm>
              <a:off x="2112966" y="326442"/>
              <a:ext cx="53226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00" b="1">
                  <a:solidFill>
                    <a:schemeClr val="dk1"/>
                  </a:solidFill>
                  <a:latin typeface="Lora"/>
                  <a:ea typeface="Lora"/>
                  <a:cs typeface="Lora"/>
                  <a:sym typeface="Lora"/>
                </a:rPr>
                <a:t>Required </a:t>
              </a:r>
              <a:r>
                <a:rPr lang="en-US" sz="3600" b="1">
                  <a:solidFill>
                    <a:schemeClr val="accent6"/>
                  </a:solidFill>
                  <a:latin typeface="Lora"/>
                  <a:ea typeface="Lora"/>
                  <a:cs typeface="Lora"/>
                  <a:sym typeface="Lora"/>
                </a:rPr>
                <a:t>Skills</a:t>
              </a:r>
              <a:endParaRPr sz="3600" b="1">
                <a:solidFill>
                  <a:schemeClr val="accent6"/>
                </a:solidFill>
                <a:latin typeface="Lora"/>
                <a:ea typeface="Lora"/>
                <a:cs typeface="Lora"/>
                <a:sym typeface="Lora"/>
              </a:endParaRPr>
            </a:p>
          </p:txBody>
        </p:sp>
        <p:sp>
          <p:nvSpPr>
            <p:cNvPr id="214" name="Google Shape;214;p19"/>
            <p:cNvSpPr txBox="1"/>
            <p:nvPr/>
          </p:nvSpPr>
          <p:spPr>
            <a:xfrm>
              <a:off x="6738911" y="1595042"/>
              <a:ext cx="4736400" cy="28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457200" marR="0" lvl="0" indent="-34290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1800"/>
                <a:buFont typeface="Lora"/>
                <a:buChar char="●"/>
              </a:pPr>
              <a:r>
                <a:rPr lang="en-US" sz="1800">
                  <a:solidFill>
                    <a:srgbClr val="3F3F3F"/>
                  </a:solidFill>
                  <a:latin typeface="Lora"/>
                  <a:ea typeface="Lora"/>
                  <a:cs typeface="Lora"/>
                  <a:sym typeface="Lora"/>
                </a:rPr>
                <a:t>Data Analytics and Visualization</a:t>
              </a:r>
              <a:endParaRPr sz="1800">
                <a:solidFill>
                  <a:srgbClr val="3F3F3F"/>
                </a:solidFill>
                <a:latin typeface="Lora"/>
                <a:ea typeface="Lora"/>
                <a:cs typeface="Lora"/>
                <a:sym typeface="Lora"/>
              </a:endParaRPr>
            </a:p>
            <a:p>
              <a:pPr marL="457200" marR="0" lvl="0" indent="-34290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1800"/>
                <a:buFont typeface="Lora"/>
                <a:buChar char="●"/>
              </a:pPr>
              <a:r>
                <a:rPr lang="en-US" sz="1800">
                  <a:solidFill>
                    <a:srgbClr val="3F3F3F"/>
                  </a:solidFill>
                  <a:latin typeface="Lora"/>
                  <a:ea typeface="Lora"/>
                  <a:cs typeface="Lora"/>
                  <a:sym typeface="Lora"/>
                </a:rPr>
                <a:t>Machine Learning</a:t>
              </a:r>
              <a:endParaRPr sz="1800">
                <a:solidFill>
                  <a:srgbClr val="3F3F3F"/>
                </a:solidFill>
                <a:latin typeface="Lora"/>
                <a:ea typeface="Lora"/>
                <a:cs typeface="Lora"/>
                <a:sym typeface="Lora"/>
              </a:endParaRPr>
            </a:p>
            <a:p>
              <a:pPr marL="457200" lvl="0" indent="-34290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1800"/>
                <a:buFont typeface="Lora"/>
                <a:buChar char="●"/>
              </a:pPr>
              <a:r>
                <a:rPr lang="en-US" sz="1800">
                  <a:solidFill>
                    <a:srgbClr val="3F3F3F"/>
                  </a:solidFill>
                  <a:latin typeface="Lora"/>
                  <a:ea typeface="Lora"/>
                  <a:cs typeface="Lora"/>
                  <a:sym typeface="Lora"/>
                </a:rPr>
                <a:t>Big Data Analytics</a:t>
              </a:r>
              <a:endParaRPr sz="1800">
                <a:solidFill>
                  <a:srgbClr val="3F3F3F"/>
                </a:solidFill>
                <a:latin typeface="Lora"/>
                <a:ea typeface="Lora"/>
                <a:cs typeface="Lora"/>
                <a:sym typeface="Lora"/>
              </a:endParaRPr>
            </a:p>
            <a:p>
              <a:pPr marL="457200" marR="0" lvl="0" indent="-34290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1800"/>
                <a:buFont typeface="Lora"/>
                <a:buChar char="●"/>
              </a:pPr>
              <a:r>
                <a:rPr lang="en-US" sz="1800">
                  <a:solidFill>
                    <a:srgbClr val="3F3F3F"/>
                  </a:solidFill>
                  <a:latin typeface="Lora"/>
                  <a:ea typeface="Lora"/>
                  <a:cs typeface="Lora"/>
                  <a:sym typeface="Lora"/>
                </a:rPr>
                <a:t>Optimization Techniques</a:t>
              </a:r>
              <a:endParaRPr sz="1800">
                <a:solidFill>
                  <a:srgbClr val="3F3F3F"/>
                </a:solidFill>
                <a:latin typeface="Lora"/>
                <a:ea typeface="Lora"/>
                <a:cs typeface="Lora"/>
                <a:sym typeface="Lora"/>
              </a:endParaRPr>
            </a:p>
            <a:p>
              <a:pPr marL="457200" marR="0" lvl="0" indent="-34290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1800"/>
                <a:buFont typeface="Lora"/>
                <a:buChar char="●"/>
              </a:pPr>
              <a:r>
                <a:rPr lang="en-US" sz="1800">
                  <a:solidFill>
                    <a:srgbClr val="3F3F3F"/>
                  </a:solidFill>
                  <a:latin typeface="Lora"/>
                  <a:ea typeface="Lora"/>
                  <a:cs typeface="Lora"/>
                  <a:sym typeface="Lora"/>
                </a:rPr>
                <a:t>Geographic Information Systems</a:t>
              </a:r>
              <a:endParaRPr sz="1800">
                <a:solidFill>
                  <a:srgbClr val="3F3F3F"/>
                </a:solidFill>
                <a:latin typeface="Lora"/>
                <a:ea typeface="Lora"/>
                <a:cs typeface="Lora"/>
                <a:sym typeface="Lora"/>
              </a:endParaRPr>
            </a:p>
            <a:p>
              <a:pPr marL="457200" marR="0" lvl="0" indent="-34290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1800"/>
                <a:buFont typeface="Lora"/>
                <a:buChar char="●"/>
              </a:pPr>
              <a:r>
                <a:rPr lang="en-US" sz="1800">
                  <a:solidFill>
                    <a:srgbClr val="3F3F3F"/>
                  </a:solidFill>
                  <a:latin typeface="Lora"/>
                  <a:ea typeface="Lora"/>
                  <a:cs typeface="Lora"/>
                  <a:sym typeface="Lora"/>
                </a:rPr>
                <a:t>Time Series Analysis</a:t>
              </a:r>
              <a:endParaRPr sz="1800">
                <a:solidFill>
                  <a:srgbClr val="3F3F3F"/>
                </a:solidFill>
                <a:latin typeface="Lora"/>
                <a:ea typeface="Lora"/>
                <a:cs typeface="Lora"/>
                <a:sym typeface="Lora"/>
              </a:endParaRPr>
            </a:p>
          </p:txBody>
        </p:sp>
      </p:grpSp>
      <p:grpSp>
        <p:nvGrpSpPr>
          <p:cNvPr id="215" name="Google Shape;215;p19"/>
          <p:cNvGrpSpPr/>
          <p:nvPr/>
        </p:nvGrpSpPr>
        <p:grpSpPr>
          <a:xfrm>
            <a:off x="323197" y="4325997"/>
            <a:ext cx="140700" cy="668239"/>
            <a:chOff x="323197" y="4325997"/>
            <a:chExt cx="140700" cy="668239"/>
          </a:xfrm>
        </p:grpSpPr>
        <p:sp>
          <p:nvSpPr>
            <p:cNvPr id="216" name="Google Shape;216;p19"/>
            <p:cNvSpPr/>
            <p:nvPr/>
          </p:nvSpPr>
          <p:spPr>
            <a:xfrm>
              <a:off x="323197" y="4325997"/>
              <a:ext cx="140700" cy="140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217;p19"/>
            <p:cNvSpPr/>
            <p:nvPr/>
          </p:nvSpPr>
          <p:spPr>
            <a:xfrm>
              <a:off x="323197" y="4589766"/>
              <a:ext cx="140700" cy="1407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Google Shape;218;p19"/>
            <p:cNvSpPr/>
            <p:nvPr/>
          </p:nvSpPr>
          <p:spPr>
            <a:xfrm>
              <a:off x="323197" y="4853536"/>
              <a:ext cx="140700" cy="140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9" name="Google Shape;219;p19"/>
          <p:cNvSpPr/>
          <p:nvPr/>
        </p:nvSpPr>
        <p:spPr>
          <a:xfrm>
            <a:off x="11865088" y="0"/>
            <a:ext cx="327000" cy="6858000"/>
          </a:xfrm>
          <a:prstGeom prst="rect">
            <a:avLst/>
          </a:prstGeom>
          <a:gradFill>
            <a:gsLst>
              <a:gs pos="0">
                <a:srgbClr val="D31A2A"/>
              </a:gs>
              <a:gs pos="68000">
                <a:schemeClr val="lt2"/>
              </a:gs>
              <a:gs pos="100000">
                <a:srgbClr val="710C04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0" name="Google Shape;220;p19"/>
          <p:cNvPicPr preferRelativeResize="0"/>
          <p:nvPr/>
        </p:nvPicPr>
        <p:blipFill rotWithShape="1">
          <a:blip r:embed="rId3">
            <a:alphaModFix/>
          </a:blip>
          <a:srcRect l="1800" t="-1980" r="-1800" b="1979"/>
          <a:stretch/>
        </p:blipFill>
        <p:spPr>
          <a:xfrm>
            <a:off x="1163150" y="2442625"/>
            <a:ext cx="4240750" cy="3091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323467" y="5165250"/>
            <a:ext cx="2541622" cy="169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0"/>
          <p:cNvSpPr/>
          <p:nvPr/>
        </p:nvSpPr>
        <p:spPr>
          <a:xfrm>
            <a:off x="1" y="2005011"/>
            <a:ext cx="4456391" cy="4852989"/>
          </a:xfrm>
          <a:custGeom>
            <a:avLst/>
            <a:gdLst/>
            <a:ahLst/>
            <a:cxnLst/>
            <a:rect l="l" t="t" r="r" b="b"/>
            <a:pathLst>
              <a:path w="4456391" h="4852989" extrusionOk="0">
                <a:moveTo>
                  <a:pt x="638507" y="0"/>
                </a:moveTo>
                <a:lnTo>
                  <a:pt x="751469" y="0"/>
                </a:lnTo>
                <a:lnTo>
                  <a:pt x="4456391" y="4852989"/>
                </a:lnTo>
                <a:lnTo>
                  <a:pt x="0" y="4852989"/>
                </a:lnTo>
                <a:lnTo>
                  <a:pt x="0" y="638507"/>
                </a:lnTo>
                <a:cubicBezTo>
                  <a:pt x="0" y="285869"/>
                  <a:pt x="285869" y="0"/>
                  <a:pt x="638507" y="0"/>
                </a:cubicBezTo>
                <a:close/>
              </a:path>
            </a:pathLst>
          </a:custGeom>
          <a:gradFill>
            <a:gsLst>
              <a:gs pos="0">
                <a:srgbClr val="D31A2A"/>
              </a:gs>
              <a:gs pos="68000">
                <a:schemeClr val="lt2"/>
              </a:gs>
              <a:gs pos="100000">
                <a:srgbClr val="710C04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27" name="Google Shape;227;p20"/>
          <p:cNvGrpSpPr/>
          <p:nvPr/>
        </p:nvGrpSpPr>
        <p:grpSpPr>
          <a:xfrm>
            <a:off x="2368476" y="728925"/>
            <a:ext cx="7559891" cy="5003192"/>
            <a:chOff x="2112969" y="326434"/>
            <a:chExt cx="8792616" cy="3798066"/>
          </a:xfrm>
        </p:grpSpPr>
        <p:sp>
          <p:nvSpPr>
            <p:cNvPr id="228" name="Google Shape;228;p20"/>
            <p:cNvSpPr txBox="1"/>
            <p:nvPr/>
          </p:nvSpPr>
          <p:spPr>
            <a:xfrm>
              <a:off x="2112969" y="326434"/>
              <a:ext cx="7411500" cy="91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00" b="1">
                  <a:solidFill>
                    <a:schemeClr val="dk1"/>
                  </a:solidFill>
                  <a:latin typeface="Lora"/>
                  <a:ea typeface="Lora"/>
                  <a:cs typeface="Lora"/>
                  <a:sym typeface="Lora"/>
                </a:rPr>
                <a:t>Relevant Courses offered at </a:t>
              </a:r>
              <a:endParaRPr sz="3600" b="1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endParaRPr>
            </a:p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00" b="1">
                  <a:solidFill>
                    <a:schemeClr val="accent6"/>
                  </a:solidFill>
                  <a:latin typeface="Lora"/>
                  <a:ea typeface="Lora"/>
                  <a:cs typeface="Lora"/>
                  <a:sym typeface="Lora"/>
                </a:rPr>
                <a:t>CU Boulder</a:t>
              </a:r>
              <a:endParaRPr sz="3600" b="1">
                <a:solidFill>
                  <a:schemeClr val="accent6"/>
                </a:solidFill>
                <a:latin typeface="Lora"/>
                <a:ea typeface="Lora"/>
                <a:cs typeface="Lora"/>
                <a:sym typeface="Lora"/>
              </a:endParaRPr>
            </a:p>
          </p:txBody>
        </p:sp>
        <p:sp>
          <p:nvSpPr>
            <p:cNvPr id="229" name="Google Shape;229;p20"/>
            <p:cNvSpPr txBox="1"/>
            <p:nvPr/>
          </p:nvSpPr>
          <p:spPr>
            <a:xfrm>
              <a:off x="6169185" y="1261599"/>
              <a:ext cx="4736400" cy="2862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457200" marR="0" lvl="0" indent="-34290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1800"/>
                <a:buFont typeface="Lora"/>
                <a:buChar char="●"/>
              </a:pPr>
              <a:r>
                <a:rPr lang="en-US" sz="1800" b="1">
                  <a:solidFill>
                    <a:srgbClr val="3F3F3F"/>
                  </a:solidFill>
                  <a:latin typeface="Lora"/>
                  <a:ea typeface="Lora"/>
                  <a:cs typeface="Lora"/>
                  <a:sym typeface="Lora"/>
                </a:rPr>
                <a:t>CSCI 6502: Big Data Analytics</a:t>
              </a:r>
              <a:endParaRPr sz="1800" b="1">
                <a:solidFill>
                  <a:srgbClr val="3F3F3F"/>
                </a:solidFill>
                <a:latin typeface="Lora"/>
                <a:ea typeface="Lora"/>
                <a:cs typeface="Lora"/>
                <a:sym typeface="Lora"/>
              </a:endParaRPr>
            </a:p>
            <a:p>
              <a:pPr marL="457200" marR="0" lvl="0" indent="-34290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1800"/>
                <a:buFont typeface="Lora"/>
                <a:buChar char="●"/>
              </a:pPr>
              <a:r>
                <a:rPr lang="en-US" sz="1800" b="1">
                  <a:solidFill>
                    <a:srgbClr val="3F3F3F"/>
                  </a:solidFill>
                  <a:latin typeface="Lora"/>
                  <a:ea typeface="Lora"/>
                  <a:cs typeface="Lora"/>
                  <a:sym typeface="Lora"/>
                </a:rPr>
                <a:t>CSCI 5622: Machine learning</a:t>
              </a:r>
              <a:endParaRPr sz="1800" b="1">
                <a:solidFill>
                  <a:srgbClr val="3F3F3F"/>
                </a:solidFill>
                <a:latin typeface="Lora"/>
                <a:ea typeface="Lora"/>
                <a:cs typeface="Lora"/>
                <a:sym typeface="Lora"/>
              </a:endParaRPr>
            </a:p>
            <a:p>
              <a:pPr marL="457200" lvl="0" indent="-34290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1800"/>
                <a:buFont typeface="Lora"/>
                <a:buChar char="●"/>
              </a:pPr>
              <a:r>
                <a:rPr lang="en-US" sz="1800" b="1">
                  <a:solidFill>
                    <a:srgbClr val="3F3F3F"/>
                  </a:solidFill>
                  <a:latin typeface="Lora"/>
                  <a:ea typeface="Lora"/>
                  <a:cs typeface="Lora"/>
                  <a:sym typeface="Lora"/>
                </a:rPr>
                <a:t>GEOG 5003: Elements of Geographic Information Systems</a:t>
              </a:r>
              <a:endParaRPr sz="1800" b="1">
                <a:solidFill>
                  <a:srgbClr val="3F3F3F"/>
                </a:solidFill>
                <a:latin typeface="Lora"/>
                <a:ea typeface="Lora"/>
                <a:cs typeface="Lora"/>
                <a:sym typeface="Lora"/>
              </a:endParaRPr>
            </a:p>
            <a:p>
              <a:pPr marL="457200" marR="0" lvl="0" indent="-34290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3F3F3F"/>
                </a:buClr>
                <a:buSzPts val="1800"/>
                <a:buFont typeface="Lora"/>
                <a:buChar char="●"/>
              </a:pPr>
              <a:r>
                <a:rPr lang="en-US" sz="1800" b="1">
                  <a:solidFill>
                    <a:srgbClr val="3F3F3F"/>
                  </a:solidFill>
                  <a:latin typeface="Lora"/>
                  <a:ea typeface="Lora"/>
                  <a:cs typeface="Lora"/>
                  <a:sym typeface="Lora"/>
                </a:rPr>
                <a:t>CSCI 5454: Design and Analysis of Algorithm</a:t>
              </a:r>
              <a:endParaRPr sz="1800" b="1">
                <a:solidFill>
                  <a:srgbClr val="3F3F3F"/>
                </a:solidFill>
                <a:latin typeface="Lora"/>
                <a:ea typeface="Lora"/>
                <a:cs typeface="Lora"/>
                <a:sym typeface="Lora"/>
              </a:endParaRPr>
            </a:p>
          </p:txBody>
        </p:sp>
      </p:grpSp>
      <p:grpSp>
        <p:nvGrpSpPr>
          <p:cNvPr id="230" name="Google Shape;230;p20"/>
          <p:cNvGrpSpPr/>
          <p:nvPr/>
        </p:nvGrpSpPr>
        <p:grpSpPr>
          <a:xfrm>
            <a:off x="323197" y="4325997"/>
            <a:ext cx="140700" cy="668239"/>
            <a:chOff x="323197" y="4325997"/>
            <a:chExt cx="140700" cy="668239"/>
          </a:xfrm>
        </p:grpSpPr>
        <p:sp>
          <p:nvSpPr>
            <p:cNvPr id="231" name="Google Shape;231;p20"/>
            <p:cNvSpPr/>
            <p:nvPr/>
          </p:nvSpPr>
          <p:spPr>
            <a:xfrm>
              <a:off x="323197" y="4325997"/>
              <a:ext cx="140700" cy="140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" name="Google Shape;232;p20"/>
            <p:cNvSpPr/>
            <p:nvPr/>
          </p:nvSpPr>
          <p:spPr>
            <a:xfrm>
              <a:off x="323197" y="4589766"/>
              <a:ext cx="140700" cy="1407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" name="Google Shape;233;p20"/>
            <p:cNvSpPr/>
            <p:nvPr/>
          </p:nvSpPr>
          <p:spPr>
            <a:xfrm>
              <a:off x="323197" y="4853536"/>
              <a:ext cx="140700" cy="140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4" name="Google Shape;234;p20"/>
          <p:cNvSpPr/>
          <p:nvPr/>
        </p:nvSpPr>
        <p:spPr>
          <a:xfrm>
            <a:off x="11865088" y="0"/>
            <a:ext cx="327000" cy="6858000"/>
          </a:xfrm>
          <a:prstGeom prst="rect">
            <a:avLst/>
          </a:prstGeom>
          <a:gradFill>
            <a:gsLst>
              <a:gs pos="0">
                <a:srgbClr val="D31A2A"/>
              </a:gs>
              <a:gs pos="68000">
                <a:schemeClr val="lt2"/>
              </a:gs>
              <a:gs pos="100000">
                <a:srgbClr val="710C04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5" name="Google Shape;235;p20"/>
          <p:cNvPicPr preferRelativeResize="0"/>
          <p:nvPr/>
        </p:nvPicPr>
        <p:blipFill rotWithShape="1">
          <a:blip r:embed="rId3">
            <a:alphaModFix/>
          </a:blip>
          <a:srcRect b="4388"/>
          <a:stretch/>
        </p:blipFill>
        <p:spPr>
          <a:xfrm>
            <a:off x="704175" y="2005000"/>
            <a:ext cx="4533100" cy="3857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1"/>
          <p:cNvSpPr/>
          <p:nvPr/>
        </p:nvSpPr>
        <p:spPr>
          <a:xfrm>
            <a:off x="1" y="2005011"/>
            <a:ext cx="4456391" cy="4852989"/>
          </a:xfrm>
          <a:custGeom>
            <a:avLst/>
            <a:gdLst/>
            <a:ahLst/>
            <a:cxnLst/>
            <a:rect l="l" t="t" r="r" b="b"/>
            <a:pathLst>
              <a:path w="4456391" h="4852989" extrusionOk="0">
                <a:moveTo>
                  <a:pt x="638507" y="0"/>
                </a:moveTo>
                <a:lnTo>
                  <a:pt x="751469" y="0"/>
                </a:lnTo>
                <a:lnTo>
                  <a:pt x="4456391" y="4852989"/>
                </a:lnTo>
                <a:lnTo>
                  <a:pt x="0" y="4852989"/>
                </a:lnTo>
                <a:lnTo>
                  <a:pt x="0" y="638507"/>
                </a:lnTo>
                <a:cubicBezTo>
                  <a:pt x="0" y="285869"/>
                  <a:pt x="285869" y="0"/>
                  <a:pt x="638507" y="0"/>
                </a:cubicBezTo>
                <a:close/>
              </a:path>
            </a:pathLst>
          </a:custGeom>
          <a:gradFill>
            <a:gsLst>
              <a:gs pos="0">
                <a:srgbClr val="D31A2A"/>
              </a:gs>
              <a:gs pos="68000">
                <a:schemeClr val="lt2"/>
              </a:gs>
              <a:gs pos="100000">
                <a:srgbClr val="710C04"/>
              </a:gs>
            </a:gsLst>
            <a:lin ang="27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Google Shape;241;p21"/>
          <p:cNvSpPr txBox="1"/>
          <p:nvPr/>
        </p:nvSpPr>
        <p:spPr>
          <a:xfrm>
            <a:off x="2173750" y="229625"/>
            <a:ext cx="8817300" cy="12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solidFill>
                  <a:schemeClr val="accent6"/>
                </a:solidFill>
                <a:latin typeface="Lora"/>
                <a:ea typeface="Lora"/>
                <a:cs typeface="Lora"/>
                <a:sym typeface="Lora"/>
              </a:rPr>
              <a:t>Time Taken by Driver</a:t>
            </a:r>
            <a:endParaRPr sz="3600" b="1">
              <a:solidFill>
                <a:schemeClr val="accent6"/>
              </a:solidFill>
              <a:latin typeface="Lora"/>
              <a:ea typeface="Lora"/>
              <a:cs typeface="Lora"/>
              <a:sym typeface="Lora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solidFill>
                  <a:schemeClr val="accent6"/>
                </a:solidFill>
                <a:latin typeface="Lora"/>
                <a:ea typeface="Lora"/>
                <a:cs typeface="Lora"/>
                <a:sym typeface="Lora"/>
              </a:rPr>
              <a:t>to Arrive at the Restaurant</a:t>
            </a:r>
            <a:endParaRPr sz="3600" b="1">
              <a:solidFill>
                <a:schemeClr val="accent6"/>
              </a:solidFill>
              <a:latin typeface="Lora"/>
              <a:ea typeface="Lora"/>
              <a:cs typeface="Lora"/>
              <a:sym typeface="Lora"/>
            </a:endParaRPr>
          </a:p>
        </p:txBody>
      </p:sp>
      <p:grpSp>
        <p:nvGrpSpPr>
          <p:cNvPr id="242" name="Google Shape;242;p21"/>
          <p:cNvGrpSpPr/>
          <p:nvPr/>
        </p:nvGrpSpPr>
        <p:grpSpPr>
          <a:xfrm>
            <a:off x="323197" y="4325997"/>
            <a:ext cx="140677" cy="668216"/>
            <a:chOff x="323197" y="4325997"/>
            <a:chExt cx="140677" cy="668216"/>
          </a:xfrm>
        </p:grpSpPr>
        <p:sp>
          <p:nvSpPr>
            <p:cNvPr id="243" name="Google Shape;243;p21"/>
            <p:cNvSpPr/>
            <p:nvPr/>
          </p:nvSpPr>
          <p:spPr>
            <a:xfrm>
              <a:off x="323197" y="4325997"/>
              <a:ext cx="140677" cy="140677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" name="Google Shape;244;p21"/>
            <p:cNvSpPr/>
            <p:nvPr/>
          </p:nvSpPr>
          <p:spPr>
            <a:xfrm>
              <a:off x="323197" y="4589766"/>
              <a:ext cx="140677" cy="140677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" name="Google Shape;245;p21"/>
            <p:cNvSpPr/>
            <p:nvPr/>
          </p:nvSpPr>
          <p:spPr>
            <a:xfrm>
              <a:off x="323197" y="4853536"/>
              <a:ext cx="140677" cy="140677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6" name="Google Shape;246;p21"/>
          <p:cNvSpPr/>
          <p:nvPr/>
        </p:nvSpPr>
        <p:spPr>
          <a:xfrm>
            <a:off x="11865088" y="0"/>
            <a:ext cx="326911" cy="6858000"/>
          </a:xfrm>
          <a:prstGeom prst="rect">
            <a:avLst/>
          </a:prstGeom>
          <a:gradFill>
            <a:gsLst>
              <a:gs pos="0">
                <a:srgbClr val="D31A2A"/>
              </a:gs>
              <a:gs pos="68000">
                <a:schemeClr val="lt2"/>
              </a:gs>
              <a:gs pos="100000">
                <a:srgbClr val="710C04"/>
              </a:gs>
            </a:gsLst>
            <a:lin ang="27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7" name="Google Shape;247;p21"/>
          <p:cNvPicPr preferRelativeResize="0"/>
          <p:nvPr/>
        </p:nvPicPr>
        <p:blipFill rotWithShape="1">
          <a:blip r:embed="rId3">
            <a:alphaModFix/>
          </a:blip>
          <a:srcRect l="1009" r="1009"/>
          <a:stretch/>
        </p:blipFill>
        <p:spPr>
          <a:xfrm>
            <a:off x="780700" y="1430225"/>
            <a:ext cx="9934924" cy="5106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71">
      <a:dk1>
        <a:srgbClr val="000000"/>
      </a:dk1>
      <a:lt1>
        <a:srgbClr val="FFFFFF"/>
      </a:lt1>
      <a:dk2>
        <a:srgbClr val="6A040F"/>
      </a:dk2>
      <a:lt2>
        <a:srgbClr val="971006"/>
      </a:lt2>
      <a:accent1>
        <a:srgbClr val="004B29"/>
      </a:accent1>
      <a:accent2>
        <a:srgbClr val="DC2F02"/>
      </a:accent2>
      <a:accent3>
        <a:srgbClr val="E85D04"/>
      </a:accent3>
      <a:accent4>
        <a:srgbClr val="F48C06"/>
      </a:accent4>
      <a:accent5>
        <a:srgbClr val="FAA307"/>
      </a:accent5>
      <a:accent6>
        <a:srgbClr val="FAB707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278</Words>
  <Application>Microsoft Macintosh PowerPoint</Application>
  <PresentationFormat>Widescreen</PresentationFormat>
  <Paragraphs>57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Lora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Sai Mekala</cp:lastModifiedBy>
  <cp:revision>1</cp:revision>
  <dcterms:modified xsi:type="dcterms:W3CDTF">2023-09-26T00:10:18Z</dcterms:modified>
</cp:coreProperties>
</file>